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media/image42.jpg" ContentType="image/pn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60" r:id="rId12"/>
  </p:sldMasterIdLst>
  <p:notesMasterIdLst>
    <p:notesMasterId r:id="rId53"/>
  </p:notesMasterIdLst>
  <p:handoutMasterIdLst>
    <p:handoutMasterId r:id="rId54"/>
  </p:handoutMasterIdLst>
  <p:sldIdLst>
    <p:sldId id="1021" r:id="rId13"/>
    <p:sldId id="793" r:id="rId14"/>
    <p:sldId id="1000" r:id="rId15"/>
    <p:sldId id="1001" r:id="rId16"/>
    <p:sldId id="1020" r:id="rId17"/>
    <p:sldId id="1011" r:id="rId18"/>
    <p:sldId id="1012" r:id="rId19"/>
    <p:sldId id="1013" r:id="rId20"/>
    <p:sldId id="1014" r:id="rId21"/>
    <p:sldId id="1015" r:id="rId22"/>
    <p:sldId id="959" r:id="rId23"/>
    <p:sldId id="1019" r:id="rId24"/>
    <p:sldId id="960" r:id="rId25"/>
    <p:sldId id="983" r:id="rId26"/>
    <p:sldId id="1022" r:id="rId27"/>
    <p:sldId id="988" r:id="rId28"/>
    <p:sldId id="1008" r:id="rId29"/>
    <p:sldId id="989" r:id="rId30"/>
    <p:sldId id="990" r:id="rId31"/>
    <p:sldId id="1023" r:id="rId32"/>
    <p:sldId id="991" r:id="rId33"/>
    <p:sldId id="1017" r:id="rId34"/>
    <p:sldId id="1024" r:id="rId35"/>
    <p:sldId id="1009" r:id="rId36"/>
    <p:sldId id="1033" r:id="rId37"/>
    <p:sldId id="987" r:id="rId38"/>
    <p:sldId id="992" r:id="rId39"/>
    <p:sldId id="1034" r:id="rId40"/>
    <p:sldId id="1035" r:id="rId41"/>
    <p:sldId id="1036" r:id="rId42"/>
    <p:sldId id="1025" r:id="rId43"/>
    <p:sldId id="1026" r:id="rId44"/>
    <p:sldId id="1027" r:id="rId45"/>
    <p:sldId id="1028" r:id="rId46"/>
    <p:sldId id="1029" r:id="rId47"/>
    <p:sldId id="1030" r:id="rId48"/>
    <p:sldId id="1031" r:id="rId49"/>
    <p:sldId id="1032" r:id="rId50"/>
    <p:sldId id="915" r:id="rId51"/>
    <p:sldId id="916" r:id="rId5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183F"/>
    <a:srgbClr val="960000"/>
    <a:srgbClr val="6A9A00"/>
    <a:srgbClr val="C7C7C7"/>
    <a:srgbClr val="FFFFFF"/>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112" d="100"/>
          <a:sy n="112" d="100"/>
        </p:scale>
        <p:origin x="39" y="45"/>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800" dirty="0">
            <a:latin typeface="+mj-lt"/>
          </a:endParaRPr>
        </a:p>
      </dgm:t>
    </dgm:pt>
    <dgm:pt modelId="{AE59F2E6-23EF-4140-8E28-B26F32517D4D}" type="parTrans" cxnId="{E5112AA6-EDDA-433D-99CD-F4B021BF1565}">
      <dgm:prSet/>
      <dgm:spPr/>
      <dgm:t>
        <a:bodyPr/>
        <a:lstStyle/>
        <a:p>
          <a:endParaRPr lang="en-US" sz="1400"/>
        </a:p>
      </dgm:t>
    </dgm:pt>
    <dgm:pt modelId="{63BAAFEA-BE2E-43D6-B180-53A7F8CABF76}" type="sibTrans" cxnId="{E5112AA6-EDDA-433D-99CD-F4B021BF1565}">
      <dgm:prSet/>
      <dgm:spPr/>
      <dgm:t>
        <a:bodyPr/>
        <a:lstStyle/>
        <a:p>
          <a:endParaRPr lang="en-US" sz="1400"/>
        </a:p>
      </dgm:t>
    </dgm:pt>
    <dgm:pt modelId="{014898E0-7551-4D69-9612-6407128F9117}">
      <dgm:prSet phldrT="[Text]" custT="1"/>
      <dgm:spPr/>
      <dgm:t>
        <a:bodyPr/>
        <a:lstStyle/>
        <a:p>
          <a:r>
            <a:rPr lang="en-US" sz="2800" dirty="0">
              <a:latin typeface="+mj-lt"/>
            </a:rPr>
            <a:t>Visual Studio 2017</a:t>
          </a:r>
        </a:p>
      </dgm:t>
    </dgm:pt>
    <dgm:pt modelId="{085DB5A9-57ED-40F1-977E-8675681E090B}" type="parTrans" cxnId="{E7256C40-586E-4C73-8C8A-3159192F9CC5}">
      <dgm:prSet/>
      <dgm:spPr/>
      <dgm:t>
        <a:bodyPr/>
        <a:lstStyle/>
        <a:p>
          <a:endParaRPr lang="en-US" sz="1400"/>
        </a:p>
      </dgm:t>
    </dgm:pt>
    <dgm:pt modelId="{2FCCA4CE-23B6-455A-8408-48170BA31F75}" type="sibTrans" cxnId="{E7256C40-586E-4C73-8C8A-3159192F9CC5}">
      <dgm:prSet/>
      <dgm:spPr/>
      <dgm:t>
        <a:bodyPr/>
        <a:lstStyle/>
        <a:p>
          <a:endParaRPr lang="en-US" sz="1400"/>
        </a:p>
      </dgm:t>
    </dgm:pt>
    <dgm:pt modelId="{D2DF326F-EBF2-4E7E-8256-BB80E9AD4A29}">
      <dgm:prSet phldrT="[Text]" custT="1"/>
      <dgm:spPr/>
      <dgm:t>
        <a:bodyPr/>
        <a:lstStyle/>
        <a:p>
          <a:endParaRPr lang="en-US" sz="2800" dirty="0">
            <a:latin typeface="+mj-lt"/>
          </a:endParaRPr>
        </a:p>
      </dgm:t>
    </dgm:pt>
    <dgm:pt modelId="{242EB5F6-3921-4537-9569-92F9D9ECD546}" type="parTrans" cxnId="{657AFAD3-A891-4540-8A24-C1A0DC659458}">
      <dgm:prSet/>
      <dgm:spPr/>
      <dgm:t>
        <a:bodyPr/>
        <a:lstStyle/>
        <a:p>
          <a:endParaRPr lang="en-US" sz="1400"/>
        </a:p>
      </dgm:t>
    </dgm:pt>
    <dgm:pt modelId="{EA90C8D2-CC77-46B3-AA11-0C14360EA823}" type="sibTrans" cxnId="{657AFAD3-A891-4540-8A24-C1A0DC659458}">
      <dgm:prSet/>
      <dgm:spPr/>
      <dgm:t>
        <a:bodyPr/>
        <a:lstStyle/>
        <a:p>
          <a:endParaRPr lang="en-US" sz="1400"/>
        </a:p>
      </dgm:t>
    </dgm:pt>
    <dgm:pt modelId="{38DDC9A5-8620-49FD-85D9-0B88E8B803C9}">
      <dgm:prSet phldrT="[Text]" custT="1"/>
      <dgm:spPr/>
      <dgm:t>
        <a:bodyPr/>
        <a:lstStyle/>
        <a:p>
          <a:r>
            <a:rPr lang="en-US" sz="2800" dirty="0">
              <a:latin typeface="+mj-lt"/>
            </a:rPr>
            <a:t>Visual Studio</a:t>
          </a:r>
        </a:p>
      </dgm:t>
    </dgm:pt>
    <dgm:pt modelId="{91337164-1E9E-4EBF-AC95-ACD0B47B7DE2}" type="parTrans" cxnId="{2546F813-B781-40B6-8DC5-9D16A6B3127B}">
      <dgm:prSet/>
      <dgm:spPr/>
      <dgm:t>
        <a:bodyPr/>
        <a:lstStyle/>
        <a:p>
          <a:endParaRPr lang="en-US" sz="1400"/>
        </a:p>
      </dgm:t>
    </dgm:pt>
    <dgm:pt modelId="{1BB75C4D-0250-4A86-8306-2DFB9A7B9FFD}" type="sibTrans" cxnId="{2546F813-B781-40B6-8DC5-9D16A6B3127B}">
      <dgm:prSet/>
      <dgm:spPr/>
      <dgm:t>
        <a:bodyPr/>
        <a:lstStyle/>
        <a:p>
          <a:endParaRPr lang="en-US" sz="1400"/>
        </a:p>
      </dgm:t>
    </dgm:pt>
    <dgm:pt modelId="{7A4A0C8C-1D80-4910-9502-7887F2EFD635}">
      <dgm:prSet phldrT="[Text]" custT="1"/>
      <dgm:spPr/>
      <dgm:t>
        <a:bodyPr/>
        <a:lstStyle/>
        <a:p>
          <a:endParaRPr lang="en-US" sz="2800" dirty="0">
            <a:latin typeface="+mj-lt"/>
          </a:endParaRPr>
        </a:p>
      </dgm:t>
    </dgm:pt>
    <dgm:pt modelId="{E8A057C8-9C9C-4FE9-9F38-1812E786D6B3}" type="parTrans" cxnId="{6949631D-518C-4B4E-9020-903A6F55F5CA}">
      <dgm:prSet/>
      <dgm:spPr/>
      <dgm:t>
        <a:bodyPr/>
        <a:lstStyle/>
        <a:p>
          <a:endParaRPr lang="en-US" sz="1400"/>
        </a:p>
      </dgm:t>
    </dgm:pt>
    <dgm:pt modelId="{E7537469-A2E3-46C1-8914-0BCFF77550F0}" type="sibTrans" cxnId="{6949631D-518C-4B4E-9020-903A6F55F5CA}">
      <dgm:prSet/>
      <dgm:spPr/>
      <dgm:t>
        <a:bodyPr/>
        <a:lstStyle/>
        <a:p>
          <a:endParaRPr lang="en-US" sz="1400"/>
        </a:p>
      </dgm:t>
    </dgm:pt>
    <dgm:pt modelId="{DAEE233E-F91C-44AF-B4BD-FF0528A9B47A}">
      <dgm:prSet phldrT="[Text]" custT="1"/>
      <dgm:spPr/>
      <dgm:t>
        <a:bodyPr/>
        <a:lstStyle/>
        <a:p>
          <a:r>
            <a:rPr lang="es-AR" sz="2800" noProof="0" dirty="0">
              <a:latin typeface="+mj-lt"/>
            </a:rPr>
            <a:t>Visual Studio Code</a:t>
          </a:r>
        </a:p>
      </dgm:t>
    </dgm:pt>
    <dgm:pt modelId="{9D000043-2876-4A53-A9A9-B30CC2E626F9}" type="parTrans" cxnId="{795584A5-0CDC-4C52-9481-BE4CB9D66D19}">
      <dgm:prSet/>
      <dgm:spPr/>
      <dgm:t>
        <a:bodyPr/>
        <a:lstStyle/>
        <a:p>
          <a:endParaRPr lang="en-US" sz="1400"/>
        </a:p>
      </dgm:t>
    </dgm:pt>
    <dgm:pt modelId="{6A7270DA-31F2-4B82-B86A-CABDEF2405C3}" type="sibTrans" cxnId="{795584A5-0CDC-4C52-9481-BE4CB9D66D19}">
      <dgm:prSet/>
      <dgm:spPr/>
      <dgm:t>
        <a:bodyPr/>
        <a:lstStyle/>
        <a:p>
          <a:endParaRPr lang="en-US" sz="1400"/>
        </a:p>
      </dgm:t>
    </dgm:pt>
    <dgm:pt modelId="{60637BEA-00C3-4AE3-B448-C9C970E0EA76}">
      <dgm:prSet phldrT="[Text]" custT="1"/>
      <dgm:spPr/>
      <dgm:t>
        <a:bodyPr/>
        <a:lstStyle/>
        <a:p>
          <a:r>
            <a:rPr lang="en-US" sz="2800" dirty="0">
              <a:latin typeface="+mj-lt"/>
            </a:rPr>
            <a:t>Visual Studio Code</a:t>
          </a:r>
        </a:p>
      </dgm:t>
    </dgm:pt>
    <dgm:pt modelId="{76FE511A-82D1-4ED2-A1D2-230BBB31A8F1}" type="parTrans" cxnId="{7FED0AAF-EC3D-4413-A621-50401E47257A}">
      <dgm:prSet/>
      <dgm:spPr/>
      <dgm:t>
        <a:bodyPr/>
        <a:lstStyle/>
        <a:p>
          <a:endParaRPr lang="en-US"/>
        </a:p>
      </dgm:t>
    </dgm:pt>
    <dgm:pt modelId="{A491C7C5-C962-4C63-8ED2-8BDAAE8E47DF}" type="sibTrans" cxnId="{7FED0AAF-EC3D-4413-A621-50401E47257A}">
      <dgm:prSet/>
      <dgm:spPr/>
      <dgm:t>
        <a:bodyPr/>
        <a:lstStyle/>
        <a:p>
          <a:endParaRPr lang="en-US"/>
        </a:p>
      </dgm:t>
    </dgm:pt>
    <dgm:pt modelId="{82D83716-5CE7-4EA4-96DD-DDC45B79673B}">
      <dgm:prSet phldrT="[Text]" custT="1"/>
      <dgm:spPr/>
      <dgm:t>
        <a:bodyPr/>
        <a:lstStyle/>
        <a:p>
          <a:r>
            <a:rPr lang="es-AR" sz="2800" noProof="0" dirty="0" err="1">
              <a:latin typeface="+mj-lt"/>
            </a:rPr>
            <a:t>Other</a:t>
          </a:r>
          <a:r>
            <a:rPr lang="en-US" sz="2800" dirty="0">
              <a:latin typeface="+mj-lt"/>
            </a:rPr>
            <a:t> editors: Sublime Text, Atom, etc.</a:t>
          </a:r>
        </a:p>
      </dgm:t>
    </dgm:pt>
    <dgm:pt modelId="{2EB154DB-CB31-4BA3-91A2-5D87ED02C32B}" type="parTrans" cxnId="{A45658FB-C683-433D-8284-B7ED971C6555}">
      <dgm:prSet/>
      <dgm:spPr/>
      <dgm:t>
        <a:bodyPr/>
        <a:lstStyle/>
        <a:p>
          <a:endParaRPr lang="en-US"/>
        </a:p>
      </dgm:t>
    </dgm:pt>
    <dgm:pt modelId="{B640743A-8462-45C8-B35A-086CF590248B}" type="sibTrans" cxnId="{A45658FB-C683-433D-8284-B7ED971C6555}">
      <dgm:prSet/>
      <dgm:spPr/>
      <dgm:t>
        <a:bodyPr/>
        <a:lstStyle/>
        <a:p>
          <a:endParaRPr lang="en-US"/>
        </a:p>
      </dgm:t>
    </dgm:pt>
    <dgm:pt modelId="{B68FB809-6F2B-43CF-8B22-E9669D42F036}">
      <dgm:prSet phldrT="[Text]" custT="1"/>
      <dgm:spPr/>
      <dgm:t>
        <a:bodyPr/>
        <a:lstStyle/>
        <a:p>
          <a:r>
            <a:rPr lang="es-AR" sz="2800" noProof="0" dirty="0" err="1">
              <a:latin typeface="+mj-lt"/>
            </a:rPr>
            <a:t>Other</a:t>
          </a:r>
          <a:r>
            <a:rPr lang="es-AR" sz="2800" noProof="0" dirty="0">
              <a:latin typeface="+mj-lt"/>
            </a:rPr>
            <a:t> </a:t>
          </a:r>
          <a:r>
            <a:rPr lang="en-US" sz="2800" dirty="0">
              <a:latin typeface="+mj-lt"/>
            </a:rPr>
            <a:t>editors</a:t>
          </a:r>
          <a:r>
            <a:rPr lang="es-AR" sz="2800" noProof="0" dirty="0">
              <a:latin typeface="+mj-lt"/>
            </a:rPr>
            <a:t>: Vi, Emacs, Atom, etc.</a:t>
          </a:r>
        </a:p>
      </dgm:t>
    </dgm:pt>
    <dgm:pt modelId="{4EDF5F5F-5DD6-48FB-8439-8EECCDEAF465}" type="parTrans" cxnId="{CB19454B-3926-46E1-9684-8AEF27EBC230}">
      <dgm:prSet/>
      <dgm:spPr/>
      <dgm:t>
        <a:bodyPr/>
        <a:lstStyle/>
        <a:p>
          <a:endParaRPr lang="en-US"/>
        </a:p>
      </dgm:t>
    </dgm:pt>
    <dgm:pt modelId="{5C257F4A-DE77-4CDB-8644-E5A81E668496}" type="sibTrans" cxnId="{CB19454B-3926-46E1-9684-8AEF27EBC230}">
      <dgm:prSet/>
      <dgm:spPr/>
      <dgm:t>
        <a:bodyPr/>
        <a:lstStyle/>
        <a:p>
          <a:endParaRPr lang="en-US"/>
        </a:p>
      </dgm:t>
    </dgm:pt>
    <dgm:pt modelId="{8E4E585B-98C3-4797-BCA6-6D0334A93354}">
      <dgm:prSet phldrT="[Text]" custT="1"/>
      <dgm:spPr/>
      <dgm:t>
        <a:bodyPr/>
        <a:lstStyle/>
        <a:p>
          <a:r>
            <a:rPr lang="en-US" sz="2800" dirty="0">
              <a:latin typeface="+mj-lt"/>
            </a:rPr>
            <a:t>Visual Studio Code</a:t>
          </a:r>
        </a:p>
      </dgm:t>
    </dgm:pt>
    <dgm:pt modelId="{3EDBD497-BFD5-4DE9-AA1B-C3EB26C9104D}" type="parTrans" cxnId="{7BC174E9-9E56-472E-9C30-FD4412D838B3}">
      <dgm:prSet/>
      <dgm:spPr/>
    </dgm:pt>
    <dgm:pt modelId="{BEBD9F79-CE03-48F3-BB38-7B877EA080B1}" type="sibTrans" cxnId="{7BC174E9-9E56-472E-9C30-FD4412D838B3}">
      <dgm:prSet/>
      <dgm:spPr/>
    </dgm:pt>
    <dgm:pt modelId="{4A8EAABD-DF9E-4FAE-A506-6248FAB44276}" type="pres">
      <dgm:prSet presAssocID="{8CB8E78A-A351-4395-B362-09D2621381FE}" presName="Name0" presStyleCnt="0">
        <dgm:presLayoutVars>
          <dgm:dir/>
          <dgm:animLvl val="lvl"/>
          <dgm:resizeHandles val="exact"/>
        </dgm:presLayoutVars>
      </dgm:prSet>
      <dgm:spPr/>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pt>
    <dgm:pt modelId="{4693A139-C667-4F21-9695-9F4920B6333A}" type="pres">
      <dgm:prSet presAssocID="{5AA741D9-05C3-4211-85CD-DB4F699D8B36}" presName="desTx" presStyleLbl="alignAccFollowNode1" presStyleIdx="0" presStyleCnt="3">
        <dgm:presLayoutVars>
          <dgm:bulletEnabled val="1"/>
        </dgm:presLayoutVars>
      </dgm:prSet>
      <dgm:spPr/>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pt>
    <dgm:pt modelId="{C0B10BF2-5874-442E-A30B-2D493C4AC1DA}" type="pres">
      <dgm:prSet presAssocID="{D2DF326F-EBF2-4E7E-8256-BB80E9AD4A29}" presName="desTx" presStyleLbl="alignAccFollowNode1" presStyleIdx="1" presStyleCnt="3">
        <dgm:presLayoutVars>
          <dgm:bulletEnabled val="1"/>
        </dgm:presLayoutVars>
      </dgm:prSet>
      <dgm:spPr/>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pt>
    <dgm:pt modelId="{22F61FF1-85F1-48F8-A244-71608B243E8B}" type="pres">
      <dgm:prSet presAssocID="{7A4A0C8C-1D80-4910-9502-7887F2EFD635}" presName="desTx" presStyleLbl="alignAccFollowNode1" presStyleIdx="2" presStyleCnt="3">
        <dgm:presLayoutVars>
          <dgm:bulletEnabled val="1"/>
        </dgm:presLayoutVars>
      </dgm:prSet>
      <dgm:spPr/>
    </dgm:pt>
  </dgm:ptLst>
  <dgm:cxnLst>
    <dgm:cxn modelId="{E37A7A02-3434-48E8-BCBD-4022E41D0607}" type="presOf" srcId="{DAEE233E-F91C-44AF-B4BD-FF0528A9B47A}" destId="{22F61FF1-85F1-48F8-A244-71608B243E8B}" srcOrd="0" destOrd="0" presId="urn:microsoft.com/office/officeart/2005/8/layout/hList1"/>
    <dgm:cxn modelId="{8EC7980A-A3B4-4E13-9561-85489EC44D95}" type="presOf" srcId="{38DDC9A5-8620-49FD-85D9-0B88E8B803C9}" destId="{C0B10BF2-5874-442E-A30B-2D493C4AC1DA}" srcOrd="0" destOrd="0"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6949631D-518C-4B4E-9020-903A6F55F5CA}" srcId="{8CB8E78A-A351-4395-B362-09D2621381FE}" destId="{7A4A0C8C-1D80-4910-9502-7887F2EFD635}" srcOrd="2" destOrd="0" parTransId="{E8A057C8-9C9C-4FE9-9F38-1812E786D6B3}" sibTransId="{E7537469-A2E3-46C1-8914-0BCFF77550F0}"/>
    <dgm:cxn modelId="{E7256C40-586E-4C73-8C8A-3159192F9CC5}" srcId="{5AA741D9-05C3-4211-85CD-DB4F699D8B36}" destId="{014898E0-7551-4D69-9612-6407128F9117}" srcOrd="0" destOrd="0" parTransId="{085DB5A9-57ED-40F1-977E-8675681E090B}" sibTransId="{2FCCA4CE-23B6-455A-8408-48170BA31F75}"/>
    <dgm:cxn modelId="{CB19454B-3926-46E1-9684-8AEF27EBC230}" srcId="{7A4A0C8C-1D80-4910-9502-7887F2EFD635}" destId="{B68FB809-6F2B-43CF-8B22-E9669D42F036}" srcOrd="1" destOrd="0" parTransId="{4EDF5F5F-5DD6-48FB-8439-8EECCDEAF465}" sibTransId="{5C257F4A-DE77-4CDB-8644-E5A81E668496}"/>
    <dgm:cxn modelId="{B8EF5B7C-0B99-4B13-AB85-8BC850BE5EF1}" type="presOf" srcId="{8CB8E78A-A351-4395-B362-09D2621381FE}" destId="{4A8EAABD-DF9E-4FAE-A506-6248FAB44276}" srcOrd="0" destOrd="0" presId="urn:microsoft.com/office/officeart/2005/8/layout/hList1"/>
    <dgm:cxn modelId="{C5218A7C-F399-47DB-BC20-E5FD5FAD8173}" type="presOf" srcId="{014898E0-7551-4D69-9612-6407128F9117}" destId="{4693A139-C667-4F21-9695-9F4920B6333A}" srcOrd="0" destOrd="0" presId="urn:microsoft.com/office/officeart/2005/8/layout/hList1"/>
    <dgm:cxn modelId="{CB93A492-D704-4EAD-BED8-A3005C9F75BC}" type="presOf" srcId="{D2DF326F-EBF2-4E7E-8256-BB80E9AD4A29}" destId="{F7784933-386B-4B20-AB4E-ABD386C42619}" srcOrd="0" destOrd="0" presId="urn:microsoft.com/office/officeart/2005/8/layout/hList1"/>
    <dgm:cxn modelId="{5997FFA0-E003-4EB1-BB9B-6CC05A171E84}" type="presOf" srcId="{60637BEA-00C3-4AE3-B448-C9C970E0EA76}" destId="{4693A139-C667-4F21-9695-9F4920B6333A}" srcOrd="0" destOrd="1" presId="urn:microsoft.com/office/officeart/2005/8/layout/hList1"/>
    <dgm:cxn modelId="{795584A5-0CDC-4C52-9481-BE4CB9D66D19}" srcId="{7A4A0C8C-1D80-4910-9502-7887F2EFD635}" destId="{DAEE233E-F91C-44AF-B4BD-FF0528A9B47A}" srcOrd="0" destOrd="0" parTransId="{9D000043-2876-4A53-A9A9-B30CC2E626F9}" sibTransId="{6A7270DA-31F2-4B82-B86A-CABDEF2405C3}"/>
    <dgm:cxn modelId="{E5112AA6-EDDA-433D-99CD-F4B021BF1565}" srcId="{8CB8E78A-A351-4395-B362-09D2621381FE}" destId="{5AA741D9-05C3-4211-85CD-DB4F699D8B36}" srcOrd="0" destOrd="0" parTransId="{AE59F2E6-23EF-4140-8E28-B26F32517D4D}" sibTransId="{63BAAFEA-BE2E-43D6-B180-53A7F8CABF76}"/>
    <dgm:cxn modelId="{FF8901AF-5A2D-4DC3-A37B-1F12C476249E}" type="presOf" srcId="{82D83716-5CE7-4EA4-96DD-DDC45B79673B}" destId="{C0B10BF2-5874-442E-A30B-2D493C4AC1DA}" srcOrd="0" destOrd="2" presId="urn:microsoft.com/office/officeart/2005/8/layout/hList1"/>
    <dgm:cxn modelId="{7FED0AAF-EC3D-4413-A621-50401E47257A}" srcId="{5AA741D9-05C3-4211-85CD-DB4F699D8B36}" destId="{60637BEA-00C3-4AE3-B448-C9C970E0EA76}" srcOrd="1" destOrd="0" parTransId="{76FE511A-82D1-4ED2-A1D2-230BBB31A8F1}" sibTransId="{A491C7C5-C962-4C63-8ED2-8BDAAE8E47DF}"/>
    <dgm:cxn modelId="{1BED54C5-13CE-4AFD-9D36-D7D31A9F32EE}" type="presOf" srcId="{8E4E585B-98C3-4797-BCA6-6D0334A93354}" destId="{C0B10BF2-5874-442E-A30B-2D493C4AC1DA}" srcOrd="0" destOrd="1" presId="urn:microsoft.com/office/officeart/2005/8/layout/hList1"/>
    <dgm:cxn modelId="{65606DCB-FA43-4CFF-8154-F18BE1507CB7}" type="presOf" srcId="{5AA741D9-05C3-4211-85CD-DB4F699D8B36}" destId="{E0F84B58-24D6-4DBC-939E-88BF3CBB8F5C}" srcOrd="0" destOrd="0" presId="urn:microsoft.com/office/officeart/2005/8/layout/hList1"/>
    <dgm:cxn modelId="{657AFAD3-A891-4540-8A24-C1A0DC659458}" srcId="{8CB8E78A-A351-4395-B362-09D2621381FE}" destId="{D2DF326F-EBF2-4E7E-8256-BB80E9AD4A29}" srcOrd="1" destOrd="0" parTransId="{242EB5F6-3921-4537-9569-92F9D9ECD546}" sibTransId="{EA90C8D2-CC77-46B3-AA11-0C14360EA823}"/>
    <dgm:cxn modelId="{D98AC0E0-078A-48EB-A8C4-C4C1E6E025E9}" type="presOf" srcId="{B68FB809-6F2B-43CF-8B22-E9669D42F036}" destId="{22F61FF1-85F1-48F8-A244-71608B243E8B}" srcOrd="0" destOrd="1" presId="urn:microsoft.com/office/officeart/2005/8/layout/hList1"/>
    <dgm:cxn modelId="{7BC174E9-9E56-472E-9C30-FD4412D838B3}" srcId="{D2DF326F-EBF2-4E7E-8256-BB80E9AD4A29}" destId="{8E4E585B-98C3-4797-BCA6-6D0334A93354}" srcOrd="1" destOrd="0" parTransId="{3EDBD497-BFD5-4DE9-AA1B-C3EB26C9104D}" sibTransId="{BEBD9F79-CE03-48F3-BB38-7B877EA080B1}"/>
    <dgm:cxn modelId="{100BB4F5-2E91-4F70-8765-AC7EACFA9198}" type="presOf" srcId="{7A4A0C8C-1D80-4910-9502-7887F2EFD635}" destId="{7FD286E0-D37D-46EE-898A-5B007A4D7D3C}" srcOrd="0" destOrd="0" presId="urn:microsoft.com/office/officeart/2005/8/layout/hList1"/>
    <dgm:cxn modelId="{A45658FB-C683-433D-8284-B7ED971C6555}" srcId="{D2DF326F-EBF2-4E7E-8256-BB80E9AD4A29}" destId="{82D83716-5CE7-4EA4-96DD-DDC45B79673B}" srcOrd="2" destOrd="0" parTransId="{2EB154DB-CB31-4BA3-91A2-5D87ED02C32B}" sibTransId="{B640743A-8462-45C8-B35A-086CF590248B}"/>
    <dgm:cxn modelId="{C9C9204F-D429-4F34-8460-35F42F75F509}" type="presParOf" srcId="{4A8EAABD-DF9E-4FAE-A506-6248FAB44276}" destId="{2D892F5C-50B6-4244-A87F-56157844AC25}" srcOrd="0" destOrd="0" presId="urn:microsoft.com/office/officeart/2005/8/layout/hList1"/>
    <dgm:cxn modelId="{73901104-A175-484E-93C5-C99D828E964F}" type="presParOf" srcId="{2D892F5C-50B6-4244-A87F-56157844AC25}" destId="{E0F84B58-24D6-4DBC-939E-88BF3CBB8F5C}" srcOrd="0" destOrd="0" presId="urn:microsoft.com/office/officeart/2005/8/layout/hList1"/>
    <dgm:cxn modelId="{21E8842B-9A3F-400F-837A-BCDCA71835FD}" type="presParOf" srcId="{2D892F5C-50B6-4244-A87F-56157844AC25}" destId="{4693A139-C667-4F21-9695-9F4920B6333A}" srcOrd="1" destOrd="0" presId="urn:microsoft.com/office/officeart/2005/8/layout/hList1"/>
    <dgm:cxn modelId="{35816B9E-B18B-4AB8-A916-9DB95D3843D5}" type="presParOf" srcId="{4A8EAABD-DF9E-4FAE-A506-6248FAB44276}" destId="{2C47ED51-8610-497F-AA72-F471682B1D7B}" srcOrd="1" destOrd="0" presId="urn:microsoft.com/office/officeart/2005/8/layout/hList1"/>
    <dgm:cxn modelId="{FF1ABF78-092F-4907-A503-500CC6C4B5AF}" type="presParOf" srcId="{4A8EAABD-DF9E-4FAE-A506-6248FAB44276}" destId="{65BD9264-7CE3-45B7-9ED1-B41E4355D7CD}" srcOrd="2" destOrd="0" presId="urn:microsoft.com/office/officeart/2005/8/layout/hList1"/>
    <dgm:cxn modelId="{F20953A8-89C2-42C2-A51A-E7DEA61E97F1}" type="presParOf" srcId="{65BD9264-7CE3-45B7-9ED1-B41E4355D7CD}" destId="{F7784933-386B-4B20-AB4E-ABD386C42619}" srcOrd="0" destOrd="0" presId="urn:microsoft.com/office/officeart/2005/8/layout/hList1"/>
    <dgm:cxn modelId="{FFB242B9-2345-43D9-9244-51DC900A7795}" type="presParOf" srcId="{65BD9264-7CE3-45B7-9ED1-B41E4355D7CD}" destId="{C0B10BF2-5874-442E-A30B-2D493C4AC1DA}" srcOrd="1" destOrd="0" presId="urn:microsoft.com/office/officeart/2005/8/layout/hList1"/>
    <dgm:cxn modelId="{54B811D6-3FC6-4DF8-8132-78501541EAE2}" type="presParOf" srcId="{4A8EAABD-DF9E-4FAE-A506-6248FAB44276}" destId="{C225C4B0-F226-4AFE-BA51-F5DE79338FE3}" srcOrd="3" destOrd="0" presId="urn:microsoft.com/office/officeart/2005/8/layout/hList1"/>
    <dgm:cxn modelId="{3DB64AA9-AB07-4AFC-B0D9-9335E91D02CA}" type="presParOf" srcId="{4A8EAABD-DF9E-4FAE-A506-6248FAB44276}" destId="{1268EC74-5D3B-45DF-8A3A-FD69087CAFFE}" srcOrd="4" destOrd="0" presId="urn:microsoft.com/office/officeart/2005/8/layout/hList1"/>
    <dgm:cxn modelId="{D5BA5447-5B6B-48F7-BCA7-822FCE87E4EE}" type="presParOf" srcId="{1268EC74-5D3B-45DF-8A3A-FD69087CAFFE}" destId="{7FD286E0-D37D-46EE-898A-5B007A4D7D3C}" srcOrd="0" destOrd="0" presId="urn:microsoft.com/office/officeart/2005/8/layout/hList1"/>
    <dgm:cxn modelId="{AA275D99-D6D0-4F08-B86D-5E82168F5568}"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174"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174" y="282797"/>
        <a:ext cx="3094818" cy="1237927"/>
      </dsp:txXfrm>
    </dsp:sp>
    <dsp:sp modelId="{4693A139-C667-4F21-9695-9F4920B6333A}">
      <dsp:nvSpPr>
        <dsp:cNvPr id="0" name=""/>
        <dsp:cNvSpPr/>
      </dsp:nvSpPr>
      <dsp:spPr>
        <a:xfrm>
          <a:off x="3174"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2017</a:t>
          </a:r>
        </a:p>
        <a:p>
          <a:pPr marL="285750" lvl="1" indent="-285750" algn="l" defTabSz="1244600">
            <a:lnSpc>
              <a:spcPct val="90000"/>
            </a:lnSpc>
            <a:spcBef>
              <a:spcPct val="0"/>
            </a:spcBef>
            <a:spcAft>
              <a:spcPct val="15000"/>
            </a:spcAft>
            <a:buChar char="•"/>
          </a:pPr>
          <a:r>
            <a:rPr lang="en-US" sz="2800" kern="1200" dirty="0">
              <a:latin typeface="+mj-lt"/>
            </a:rPr>
            <a:t>Visual Studio Code</a:t>
          </a:r>
        </a:p>
      </dsp:txBody>
      <dsp:txXfrm>
        <a:off x="3174" y="1520725"/>
        <a:ext cx="3094818" cy="3122437"/>
      </dsp:txXfrm>
    </dsp:sp>
    <dsp:sp modelId="{F7784933-386B-4B20-AB4E-ABD386C42619}">
      <dsp:nvSpPr>
        <dsp:cNvPr id="0" name=""/>
        <dsp:cNvSpPr/>
      </dsp:nvSpPr>
      <dsp:spPr>
        <a:xfrm>
          <a:off x="3531267"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531267" y="282797"/>
        <a:ext cx="3094818" cy="1237927"/>
      </dsp:txXfrm>
    </dsp:sp>
    <dsp:sp modelId="{C0B10BF2-5874-442E-A30B-2D493C4AC1DA}">
      <dsp:nvSpPr>
        <dsp:cNvPr id="0" name=""/>
        <dsp:cNvSpPr/>
      </dsp:nvSpPr>
      <dsp:spPr>
        <a:xfrm>
          <a:off x="3531267"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a:t>
          </a:r>
        </a:p>
        <a:p>
          <a:pPr marL="285750" lvl="1" indent="-285750" algn="l" defTabSz="1244600">
            <a:lnSpc>
              <a:spcPct val="90000"/>
            </a:lnSpc>
            <a:spcBef>
              <a:spcPct val="0"/>
            </a:spcBef>
            <a:spcAft>
              <a:spcPct val="15000"/>
            </a:spcAft>
            <a:buChar char="•"/>
          </a:pPr>
          <a:r>
            <a:rPr lang="en-US" sz="2800" kern="120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n-US" sz="2800" kern="1200" dirty="0">
              <a:latin typeface="+mj-lt"/>
            </a:rPr>
            <a:t> editors: Sublime Text, Atom, etc.</a:t>
          </a:r>
        </a:p>
      </dsp:txBody>
      <dsp:txXfrm>
        <a:off x="3531267" y="1520725"/>
        <a:ext cx="3094818" cy="3122437"/>
      </dsp:txXfrm>
    </dsp:sp>
    <dsp:sp modelId="{7FD286E0-D37D-46EE-898A-5B007A4D7D3C}">
      <dsp:nvSpPr>
        <dsp:cNvPr id="0" name=""/>
        <dsp:cNvSpPr/>
      </dsp:nvSpPr>
      <dsp:spPr>
        <a:xfrm>
          <a:off x="7059361"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7059361" y="282797"/>
        <a:ext cx="3094818" cy="1237927"/>
      </dsp:txXfrm>
    </dsp:sp>
    <dsp:sp modelId="{22F61FF1-85F1-48F8-A244-71608B243E8B}">
      <dsp:nvSpPr>
        <dsp:cNvPr id="0" name=""/>
        <dsp:cNvSpPr/>
      </dsp:nvSpPr>
      <dsp:spPr>
        <a:xfrm>
          <a:off x="7059361"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AR" sz="2800" kern="1200" noProof="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s-AR" sz="2800" kern="1200" noProof="0" dirty="0">
              <a:latin typeface="+mj-lt"/>
            </a:rPr>
            <a:t> </a:t>
          </a:r>
          <a:r>
            <a:rPr lang="en-US" sz="2800" kern="1200" dirty="0">
              <a:latin typeface="+mj-lt"/>
            </a:rPr>
            <a:t>editors</a:t>
          </a:r>
          <a:r>
            <a:rPr lang="es-AR" sz="2800" kern="1200" noProof="0" dirty="0">
              <a:latin typeface="+mj-lt"/>
            </a:rPr>
            <a:t>: Vi, Emacs, Atom, etc.</a:t>
          </a:r>
        </a:p>
      </dsp:txBody>
      <dsp:txXfrm>
        <a:off x="7059361" y="1520725"/>
        <a:ext cx="3094818" cy="312243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7/17/2017</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7/17/2017</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7/17/2017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87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Reusing code is dramatically better with the .NET Standard Library. It includes reference implementations, just like the PCL but it also can be extended with full implementations shared across all platforms.</a:t>
            </a:r>
            <a:endParaRPr lang="en-US" dirty="0">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7563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CB1ED5-F2D2-4179-99A3-848D5A07F314}" type="datetime1">
              <a:rPr lang="en-US" smtClean="0"/>
              <a:t>7/17/2017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11</a:t>
            </a:fld>
            <a:endParaRPr lang="en-US" dirty="0"/>
          </a:p>
        </p:txBody>
      </p:sp>
    </p:spTree>
    <p:extLst>
      <p:ext uri="{BB962C8B-B14F-4D97-AF65-F5344CB8AC3E}">
        <p14:creationId xmlns:p14="http://schemas.microsoft.com/office/powerpoint/2010/main" val="2812517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AE5E2A6B-0B5B-49C9-882F-CC69DD60C453}"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7/17/2017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9890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.NET Execution Environment (DNX) is a software development kit (SDK) and runtime environment that has everything you need to build and run .NET applications for Windows, Mac and Linux. It provides a host process, CLR hosting logic and managed entry point discovery. DNX was built for running cross-platform ASP.NET Web applications, but it can run other types of .NET applications, too, such as cross-platform console apps</a:t>
            </a:r>
            <a:endParaRPr lang="es-AR"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7D0B03-2B96-44BF-8EB4-FB3E0C96AF75}" type="datetime1">
              <a:rPr lang="en-US" smtClean="0"/>
              <a:t>7/17/2017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13</a:t>
            </a:fld>
            <a:endParaRPr lang="en-US" dirty="0"/>
          </a:p>
        </p:txBody>
      </p:sp>
    </p:spTree>
    <p:extLst>
      <p:ext uri="{BB962C8B-B14F-4D97-AF65-F5344CB8AC3E}">
        <p14:creationId xmlns:p14="http://schemas.microsoft.com/office/powerpoint/2010/main" val="424441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7/17/2017 12:05</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2399927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7/17/2017 12:05</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23238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r>
              <a:rPr lang="en-US" dirty="0" err="1"/>
              <a:t>dotnetConf</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7/17/2017 12:05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31903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7/17/2017 12:05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104746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73FC11-0A8E-46E6-99B5-FEEF3BC64EDA}" type="datetime1">
              <a:rPr lang="en-US" smtClean="0"/>
              <a:t>7/17/2017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19</a:t>
            </a:fld>
            <a:endParaRPr lang="en-US" dirty="0"/>
          </a:p>
        </p:txBody>
      </p:sp>
    </p:spTree>
    <p:extLst>
      <p:ext uri="{BB962C8B-B14F-4D97-AF65-F5344CB8AC3E}">
        <p14:creationId xmlns:p14="http://schemas.microsoft.com/office/powerpoint/2010/main" val="980149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C482AD-3388-4C1E-92FA-AE614C91732E}" type="datetime1">
              <a:rPr lang="en-US" smtClean="0"/>
              <a:t>7/17/2017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20</a:t>
            </a:fld>
            <a:endParaRPr lang="en-US" dirty="0"/>
          </a:p>
        </p:txBody>
      </p:sp>
    </p:spTree>
    <p:extLst>
      <p:ext uri="{BB962C8B-B14F-4D97-AF65-F5344CB8AC3E}">
        <p14:creationId xmlns:p14="http://schemas.microsoft.com/office/powerpoint/2010/main" val="389742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128258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391309-B5C6-4642-BA4C-1F106F0087CC}" type="datetime1">
              <a:rPr lang="en-US" smtClean="0"/>
              <a:t>7/17/2017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21</a:t>
            </a:fld>
            <a:endParaRPr lang="en-US" dirty="0"/>
          </a:p>
        </p:txBody>
      </p:sp>
    </p:spTree>
    <p:extLst>
      <p:ext uri="{BB962C8B-B14F-4D97-AF65-F5344CB8AC3E}">
        <p14:creationId xmlns:p14="http://schemas.microsoft.com/office/powerpoint/2010/main" val="4113385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510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AA1F8-C6D2-426C-8EA8-1BF39B5677DF}"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2813423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0BF20BA8-12AF-476D-99B2-894C09A4EE62}" type="slidenum">
              <a:rPr lang="en-GB" smtClean="0"/>
              <a:t>25</a:t>
            </a:fld>
            <a:endParaRPr lang="en-GB"/>
          </a:p>
        </p:txBody>
      </p:sp>
    </p:spTree>
    <p:extLst>
      <p:ext uri="{BB962C8B-B14F-4D97-AF65-F5344CB8AC3E}">
        <p14:creationId xmlns:p14="http://schemas.microsoft.com/office/powerpoint/2010/main" val="2191910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B07A3AA4-E735-44C5-88C1-6B0F6288FC71}" type="slidenum">
              <a:rPr lang="en-US" smtClean="0"/>
              <a:pPr/>
              <a:t>26</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extLst>
      <p:ext uri="{BB962C8B-B14F-4D97-AF65-F5344CB8AC3E}">
        <p14:creationId xmlns:p14="http://schemas.microsoft.com/office/powerpoint/2010/main" val="530024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D95AEB8-CEAF-42E1-88AE-9566B899EFF9}" type="datetime1">
              <a:rPr lang="en-US" smtClean="0"/>
              <a:t>7/17/2017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27</a:t>
            </a:fld>
            <a:endParaRPr lang="en-US" dirty="0"/>
          </a:p>
        </p:txBody>
      </p:sp>
    </p:spTree>
    <p:extLst>
      <p:ext uri="{BB962C8B-B14F-4D97-AF65-F5344CB8AC3E}">
        <p14:creationId xmlns:p14="http://schemas.microsoft.com/office/powerpoint/2010/main" val="29011379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28</a:t>
            </a:fld>
            <a:endParaRPr lang="en-US"/>
          </a:p>
        </p:txBody>
      </p:sp>
    </p:spTree>
    <p:extLst>
      <p:ext uri="{BB962C8B-B14F-4D97-AF65-F5344CB8AC3E}">
        <p14:creationId xmlns:p14="http://schemas.microsoft.com/office/powerpoint/2010/main" val="1974311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29</a:t>
            </a:fld>
            <a:endParaRPr lang="en-US"/>
          </a:p>
        </p:txBody>
      </p:sp>
    </p:spTree>
    <p:extLst>
      <p:ext uri="{BB962C8B-B14F-4D97-AF65-F5344CB8AC3E}">
        <p14:creationId xmlns:p14="http://schemas.microsoft.com/office/powerpoint/2010/main" val="4269326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30</a:t>
            </a:fld>
            <a:endParaRPr lang="en-US"/>
          </a:p>
        </p:txBody>
      </p:sp>
    </p:spTree>
    <p:extLst>
      <p:ext uri="{BB962C8B-B14F-4D97-AF65-F5344CB8AC3E}">
        <p14:creationId xmlns:p14="http://schemas.microsoft.com/office/powerpoint/2010/main" val="814875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FCBF2E3-D6D5-49E3-97EE-9A4BBAC05685}" type="datetime1">
              <a:rPr lang="en-US" smtClean="0"/>
              <a:t>7/17/2017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31</a:t>
            </a:fld>
            <a:endParaRPr lang="en-US" dirty="0"/>
          </a:p>
        </p:txBody>
      </p:sp>
    </p:spTree>
    <p:extLst>
      <p:ext uri="{BB962C8B-B14F-4D97-AF65-F5344CB8AC3E}">
        <p14:creationId xmlns:p14="http://schemas.microsoft.com/office/powerpoint/2010/main" val="2683831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7/17/2017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5311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7/17/2017 12:37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52534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5137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7/17/2017 12:05</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7/17/2017 12:05</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pPr defTabSz="931518"/>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C57BE-ADFB-4D6B-8A59-F41CC65A0C6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7/17/2017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58167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Description (“what is the .NET Foundation”)</a:t>
            </a:r>
            <a:endParaRPr lang="en-US" sz="12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The .NET Foundation is an independent organization created to foster open development and collaboration around the growing collection of open source technologies for.NET. It will serve as a forum for commercial and community developers alike with a set of practices and processes that strengthen the future of the .NET ecosystem. </a:t>
            </a:r>
          </a:p>
          <a:p>
            <a:endParaRPr lang="en-US" sz="1200"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Story telling (“why the .NET Foundation”)</a:t>
            </a: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In 2012 we announced how some key components of .NET such as ASP.NET MVC or Entity Framework embraced a new development process that was more transparent, open, and community driven. Since then, Microsoft has</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received great feedback from you. Increasing our investments in .NET, while opening the process to the community has allowed .NET to innovate faster</a:t>
            </a:r>
            <a:r>
              <a:rPr lang="en-US" sz="1200" kern="1200" baseline="0" dirty="0">
                <a:solidFill>
                  <a:schemeClr val="tx1"/>
                </a:solidFill>
                <a:effectLst/>
                <a:latin typeface="Segoe UI Light" pitchFamily="34" charset="0"/>
                <a:ea typeface="+mn-ea"/>
                <a:cs typeface="+mn-cs"/>
              </a:rPr>
              <a:t> with feedback and contributions</a:t>
            </a:r>
            <a:r>
              <a:rPr lang="en-US" sz="1200" kern="1200" dirty="0">
                <a:solidFill>
                  <a:schemeClr val="tx1"/>
                </a:solidFill>
                <a:effectLst/>
                <a:latin typeface="Segoe UI Light" pitchFamily="34" charset="0"/>
                <a:ea typeface="+mn-ea"/>
                <a:cs typeface="+mn-cs"/>
              </a:rPr>
              <a:t>. With the .NET Foundation we want to extend this new development model to be the norm for .NET and not the exception. We want to make sure that .NET projects (both from Microsoft and from other companies and individual contributors) have a place that provides the mechanisms to promote the openness, community participation</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and rapid innovation to build the next generation of the .NET ecosystem.</a:t>
            </a:r>
          </a:p>
          <a:p>
            <a:endParaRPr lang="en-US" sz="120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Messaging pillars (“what are the top three things I need to know about the .NET Foundation”)</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opens the development process for .NET: </a:t>
            </a:r>
            <a:r>
              <a:rPr lang="en-US" sz="1200" kern="1200" dirty="0">
                <a:solidFill>
                  <a:schemeClr val="tx1"/>
                </a:solidFill>
                <a:effectLst/>
                <a:latin typeface="Segoe UI Light" pitchFamily="34" charset="0"/>
                <a:ea typeface="+mn-ea"/>
                <a:cs typeface="+mn-cs"/>
              </a:rPr>
              <a:t>The .NET Foundation brings into one common umbrella existing and new relevant open source projects for the .NET platform, such as ASP.NET, Entity Framework and the recently added .NET Compiler Platform (“Roslyn”). The .NET Foundation will provide the frame for making this the norm moving forward, so more and more components and libraries of .NET are using an</a:t>
            </a:r>
            <a:r>
              <a:rPr lang="en-US" sz="1200" kern="1200" baseline="0" dirty="0">
                <a:solidFill>
                  <a:schemeClr val="tx1"/>
                </a:solidFill>
                <a:effectLst/>
                <a:latin typeface="Segoe UI Light" pitchFamily="34" charset="0"/>
                <a:ea typeface="+mn-ea"/>
                <a:cs typeface="+mn-cs"/>
              </a:rPr>
              <a:t> open process that is transparent and welcomes your participation.</a:t>
            </a:r>
            <a:endParaRPr lang="en-US" sz="12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It encourages customers, partners and the broader community to participate: </a:t>
            </a:r>
            <a:r>
              <a:rPr lang="en-US" sz="1200" kern="1200" dirty="0">
                <a:solidFill>
                  <a:schemeClr val="tx1"/>
                </a:solidFill>
                <a:effectLst/>
                <a:latin typeface="Segoe UI Light" pitchFamily="34" charset="0"/>
                <a:ea typeface="+mn-ea"/>
                <a:cs typeface="+mn-cs"/>
              </a:rPr>
              <a:t>The .NET Foundation will foster the involvement and direct code contributions from the community, both through its board members, advisory council, technical</a:t>
            </a:r>
            <a:r>
              <a:rPr lang="en-US" sz="1200" kern="1200" baseline="0" dirty="0">
                <a:solidFill>
                  <a:schemeClr val="tx1"/>
                </a:solidFill>
                <a:effectLst/>
                <a:latin typeface="Segoe UI Light" pitchFamily="34" charset="0"/>
                <a:ea typeface="+mn-ea"/>
                <a:cs typeface="+mn-cs"/>
              </a:rPr>
              <a:t> steering group,</a:t>
            </a:r>
            <a:r>
              <a:rPr lang="en-US" sz="1200" kern="1200" dirty="0">
                <a:solidFill>
                  <a:schemeClr val="tx1"/>
                </a:solidFill>
                <a:effectLst/>
                <a:latin typeface="Segoe UI Light" pitchFamily="34" charset="0"/>
                <a:ea typeface="+mn-ea"/>
                <a:cs typeface="+mn-cs"/>
              </a:rPr>
              <a:t> as well as directly from individual developers, through an open and transparent governance model that strengthens the future </a:t>
            </a:r>
            <a:r>
              <a:rPr lang="en-US" sz="1200" kern="1200" baseline="0" dirty="0">
                <a:solidFill>
                  <a:schemeClr val="tx1"/>
                </a:solidFill>
                <a:effectLst/>
                <a:latin typeface="Segoe UI Light" pitchFamily="34" charset="0"/>
                <a:ea typeface="+mn-ea"/>
                <a:cs typeface="+mn-cs"/>
              </a:rPr>
              <a:t>of .NET.</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promotes innovation by a vibrant partner ecosystem and open source community: </a:t>
            </a:r>
            <a:r>
              <a:rPr lang="en-US" sz="1200" kern="1200" dirty="0">
                <a:solidFill>
                  <a:schemeClr val="tx1"/>
                </a:solidFill>
                <a:effectLst/>
                <a:latin typeface="Segoe UI Light" pitchFamily="34" charset="0"/>
                <a:ea typeface="+mn-ea"/>
                <a:cs typeface="+mn-cs"/>
              </a:rPr>
              <a:t>The .NET Foundation will promote commercial partners and open source developers to build solutions that leverage the platform openness to provide additional innovation to .NET developers. This includes extending .NET to other platforms, extending Visual Studio to create new experiences, providing additional tools or extending the framework and libraries with new capabilities.</a:t>
            </a:r>
          </a:p>
          <a:p>
            <a:pPr marL="171450" lvl="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200" b="1" kern="1200" dirty="0">
                <a:solidFill>
                  <a:schemeClr val="tx1"/>
                </a:solidFill>
                <a:effectLst/>
                <a:latin typeface="Segoe UI Light" pitchFamily="34" charset="0"/>
                <a:ea typeface="+mn-ea"/>
                <a:cs typeface="+mn-cs"/>
              </a:rPr>
              <a:t>Call</a:t>
            </a:r>
            <a:r>
              <a:rPr lang="en-US" sz="1200" b="1" kern="1200" baseline="0" dirty="0">
                <a:solidFill>
                  <a:schemeClr val="tx1"/>
                </a:solidFill>
                <a:effectLst/>
                <a:latin typeface="Segoe UI Light" pitchFamily="34" charset="0"/>
                <a:ea typeface="+mn-ea"/>
                <a:cs typeface="+mn-cs"/>
              </a:rPr>
              <a:t> to action: Join the conversation</a:t>
            </a:r>
          </a:p>
          <a:p>
            <a:pPr marL="0" lvl="0" indent="0">
              <a:buFont typeface="Arial" panose="020B0604020202020204" pitchFamily="34" charset="0"/>
              <a:buNone/>
            </a:pPr>
            <a:r>
              <a:rPr lang="en-US" sz="1200" kern="1200" dirty="0">
                <a:solidFill>
                  <a:schemeClr val="tx1"/>
                </a:solidFill>
                <a:effectLst/>
                <a:latin typeface="Segoe UI Light" pitchFamily="34" charset="0"/>
                <a:ea typeface="+mn-ea"/>
                <a:cs typeface="+mn-cs"/>
              </a:rPr>
              <a:t>We are just taking the first steps in the creation</a:t>
            </a:r>
            <a:r>
              <a:rPr lang="en-US" sz="1200" kern="1200" baseline="0" dirty="0">
                <a:solidFill>
                  <a:schemeClr val="tx1"/>
                </a:solidFill>
                <a:effectLst/>
                <a:latin typeface="Segoe UI Light" pitchFamily="34" charset="0"/>
                <a:ea typeface="+mn-ea"/>
                <a:cs typeface="+mn-cs"/>
              </a:rPr>
              <a:t> of the .NET Foundation because we want your feedback and participation from the very beginning. We are starting with a core set of participants including representatives for the .NET open source community, partners and enterprises such as Miguel de Icaza and Salesforce for example, who will collaborate to define the frame of the .NET Foundation. You can actually be part of that process too by providing feedback at dotnetfoundation.org. </a:t>
            </a:r>
          </a:p>
          <a:p>
            <a:pPr marL="0" lvl="0" indent="0">
              <a:buFont typeface="Arial" panose="020B0604020202020204" pitchFamily="34" charset="0"/>
              <a:buNone/>
            </a:pPr>
            <a:endParaRPr lang="en-US" sz="1200"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3594D-14EC-442B-AE1C-93CD4FE026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23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88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808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41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398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730687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906922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8063003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7/17/2017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19678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7/17/2017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555078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7/17/2017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311731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3289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222907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649069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77542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2270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7/17/2017</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5.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13.png"/><Relationship Id="rId2" Type="http://schemas.openxmlformats.org/officeDocument/2006/relationships/slideLayout" Target="../slideLayouts/slideLayout84.xml"/><Relationship Id="rId16"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image" Target="../media/image16.png"/><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theme" Target="../theme/theme7.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image" Target="../media/image17.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theme" Target="../theme/theme8.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theme" Target="../theme/theme9.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7/17/2017</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171230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85.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6.png"/><Relationship Id="rId4" Type="http://schemas.openxmlformats.org/officeDocument/2006/relationships/diagramLayout" Target="../diagrams/layout1.xml"/><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0.xml"/><Relationship Id="rId4" Type="http://schemas.openxmlformats.org/officeDocument/2006/relationships/image" Target="../media/image4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54.xml"/><Relationship Id="rId5" Type="http://schemas.microsoft.com/office/2007/relationships/hdphoto" Target="../media/hdphoto2.wdp"/><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158.xml"/><Relationship Id="rId5" Type="http://schemas.openxmlformats.org/officeDocument/2006/relationships/image" Target="../media/image46.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0.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4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1.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41.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2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41.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5.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5.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3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555" y="2889306"/>
            <a:ext cx="11438626" cy="899665"/>
          </a:xfrm>
        </p:spPr>
        <p:txBody>
          <a:bodyPr/>
          <a:lstStyle/>
          <a:p>
            <a:r>
              <a:rPr lang="en-US" sz="3900" dirty="0"/>
              <a:t>https://github.com/marianosz/aspnetcoreworkshopmug</a:t>
            </a:r>
          </a:p>
        </p:txBody>
      </p:sp>
    </p:spTree>
    <p:extLst>
      <p:ext uri="{BB962C8B-B14F-4D97-AF65-F5344CB8AC3E}">
        <p14:creationId xmlns:p14="http://schemas.microsoft.com/office/powerpoint/2010/main" val="5777603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618714" y="2738144"/>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endPar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sp>
        <p:nvSpPr>
          <p:cNvPr id="3" name="Title 2"/>
          <p:cNvSpPr>
            <a:spLocks noGrp="1"/>
          </p:cNvSpPr>
          <p:nvPr>
            <p:ph type="title"/>
          </p:nvPr>
        </p:nvSpPr>
        <p:spPr/>
        <p:txBody>
          <a:bodyPr/>
          <a:lstStyle/>
          <a:p>
            <a:r>
              <a:rPr lang="en-US" dirty="0">
                <a:solidFill>
                  <a:schemeClr val="bg1"/>
                </a:solidFill>
              </a:rPr>
              <a:t>.NET tomorrow—reusing code</a:t>
            </a:r>
          </a:p>
        </p:txBody>
      </p:sp>
      <p:sp>
        <p:nvSpPr>
          <p:cNvPr id="35" name="TextBox 34"/>
          <p:cNvSpPr txBox="1"/>
          <p:nvPr/>
        </p:nvSpPr>
        <p:spPr>
          <a:xfrm>
            <a:off x="707968" y="3723954"/>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Full implementations</a:t>
            </a:r>
          </a:p>
        </p:txBody>
      </p:sp>
      <p:sp>
        <p:nvSpPr>
          <p:cNvPr id="36" name="TextBox 35"/>
          <p:cNvSpPr txBox="1"/>
          <p:nvPr/>
        </p:nvSpPr>
        <p:spPr>
          <a:xfrm>
            <a:off x="707968" y="2827763"/>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Reference implementations</a:t>
            </a:r>
          </a:p>
        </p:txBody>
      </p:sp>
      <p:cxnSp>
        <p:nvCxnSpPr>
          <p:cNvPr id="38" name="Straight Connector 37"/>
          <p:cNvCxnSpPr/>
          <p:nvPr/>
        </p:nvCxnSpPr>
        <p:spPr>
          <a:xfrm rot="5400000">
            <a:off x="9707609" y="2760548"/>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rot="5400000">
            <a:off x="9707609" y="3656740"/>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p:nvCxnSpPr>
        <p:spPr>
          <a:xfrm>
            <a:off x="7989823"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50324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p:nvCxnSpPr>
        <p:spPr>
          <a:xfrm>
            <a:off x="20750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sp>
        <p:nvSpPr>
          <p:cNvPr id="28" name="Rectangle 27"/>
          <p:cNvSpPr/>
          <p:nvPr/>
        </p:nvSpPr>
        <p:spPr bwMode="auto">
          <a:xfrm>
            <a:off x="2292531" y="1497897"/>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Master one library, not a platform</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Big surface area - no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Faster innovation</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.NET Standard can grow without updating platforms</a:t>
            </a:r>
          </a:p>
        </p:txBody>
      </p:sp>
      <p:sp>
        <p:nvSpPr>
          <p:cNvPr id="29" name="Pentagon 28"/>
          <p:cNvSpPr/>
          <p:nvPr/>
        </p:nvSpPr>
        <p:spPr bwMode="auto">
          <a:xfrm>
            <a:off x="397961" y="1497897"/>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BENEFITS</a:t>
            </a:r>
          </a:p>
        </p:txBody>
      </p:sp>
    </p:spTree>
    <p:extLst>
      <p:ext uri="{BB962C8B-B14F-4D97-AF65-F5344CB8AC3E}">
        <p14:creationId xmlns:p14="http://schemas.microsoft.com/office/powerpoint/2010/main" val="42782999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7"/>
            <a:ext cx="11650488" cy="5240217"/>
          </a:xfrm>
        </p:spPr>
        <p:txBody>
          <a:bodyPr/>
          <a:lstStyle/>
          <a:p>
            <a:pPr marL="0" indent="0">
              <a:buNone/>
            </a:pPr>
            <a:r>
              <a:rPr lang="es-AR" dirty="0">
                <a:solidFill>
                  <a:schemeClr val="bg1"/>
                </a:solidFill>
              </a:rPr>
              <a:t>Full .NET CLR</a:t>
            </a:r>
          </a:p>
          <a:p>
            <a:pPr marL="336044" lvl="1" indent="0">
              <a:buNone/>
            </a:pPr>
            <a:r>
              <a:rPr lang="en-US" dirty="0">
                <a:solidFill>
                  <a:schemeClr val="bg1"/>
                </a:solidFill>
              </a:rPr>
              <a:t>Includes all APIS, and ensures backward compatibility.</a:t>
            </a:r>
            <a:endParaRPr lang="es-AR" dirty="0">
              <a:solidFill>
                <a:schemeClr val="bg1"/>
              </a:solidFill>
            </a:endParaRPr>
          </a:p>
          <a:p>
            <a:pPr marL="0" indent="0">
              <a:buNone/>
            </a:pPr>
            <a:r>
              <a:rPr lang="es-AR" dirty="0">
                <a:solidFill>
                  <a:schemeClr val="bg1"/>
                </a:solidFill>
              </a:rPr>
              <a:t>.NET Core</a:t>
            </a:r>
          </a:p>
          <a:p>
            <a:pPr marL="336044" lvl="1" indent="0">
              <a:buNone/>
            </a:pPr>
            <a:r>
              <a:rPr lang="es-AR" dirty="0">
                <a:solidFill>
                  <a:schemeClr val="bg1"/>
                </a:solidFill>
              </a:rPr>
              <a:t>Small (11 MB)</a:t>
            </a:r>
          </a:p>
          <a:p>
            <a:pPr marL="336044" lvl="1" indent="0">
              <a:buNone/>
            </a:pPr>
            <a:r>
              <a:rPr lang="en-US" dirty="0" err="1">
                <a:solidFill>
                  <a:schemeClr val="bg1"/>
                </a:solidFill>
              </a:rPr>
              <a:t>Composable</a:t>
            </a:r>
            <a:r>
              <a:rPr lang="en-US" dirty="0">
                <a:solidFill>
                  <a:schemeClr val="bg1"/>
                </a:solidFill>
              </a:rPr>
              <a:t>, distributed via </a:t>
            </a:r>
            <a:r>
              <a:rPr lang="en-US" dirty="0" err="1">
                <a:solidFill>
                  <a:schemeClr val="bg1"/>
                </a:solidFill>
              </a:rPr>
              <a:t>NuGET</a:t>
            </a:r>
            <a:endParaRPr lang="en-US" dirty="0">
              <a:solidFill>
                <a:schemeClr val="bg1"/>
              </a:solidFill>
            </a:endParaRPr>
          </a:p>
          <a:p>
            <a:pPr marL="336044" lvl="1" indent="0">
              <a:buNone/>
            </a:pPr>
            <a:r>
              <a:rPr lang="en-US" dirty="0">
                <a:solidFill>
                  <a:schemeClr val="bg1"/>
                </a:solidFill>
              </a:rPr>
              <a:t>Side by Side</a:t>
            </a:r>
            <a:endParaRPr lang="es-AR" dirty="0">
              <a:solidFill>
                <a:schemeClr val="bg1"/>
              </a:solidFill>
            </a:endParaRPr>
          </a:p>
          <a:p>
            <a:pPr marL="336044" lvl="1" indent="0">
              <a:buNone/>
            </a:pPr>
            <a:r>
              <a:rPr lang="es-AR" b="1" dirty="0">
                <a:solidFill>
                  <a:schemeClr val="bg1"/>
                </a:solidFill>
              </a:rPr>
              <a:t>Cross-</a:t>
            </a:r>
            <a:r>
              <a:rPr lang="es-AR" b="1" dirty="0" err="1">
                <a:solidFill>
                  <a:schemeClr val="bg1"/>
                </a:solidFill>
              </a:rPr>
              <a:t>Platform</a:t>
            </a:r>
            <a:endParaRPr lang="es-AR" b="1" dirty="0">
              <a:solidFill>
                <a:schemeClr val="bg1"/>
              </a:solidFill>
            </a:endParaRPr>
          </a:p>
          <a:p>
            <a:pPr marL="560073" lvl="2" indent="0">
              <a:buNone/>
            </a:pPr>
            <a:r>
              <a:rPr lang="es-AR" dirty="0">
                <a:solidFill>
                  <a:schemeClr val="bg1"/>
                </a:solidFill>
              </a:rPr>
              <a:t>Windows, OS X, Linux</a:t>
            </a:r>
          </a:p>
          <a:p>
            <a:pPr marL="560073" lvl="2" indent="0">
              <a:buNone/>
            </a:pPr>
            <a:r>
              <a:rPr lang="es-AR" dirty="0" err="1">
                <a:solidFill>
                  <a:schemeClr val="bg1"/>
                </a:solidFill>
              </a:rPr>
              <a:t>Ryujit</a:t>
            </a:r>
            <a:r>
              <a:rPr lang="es-AR" dirty="0">
                <a:solidFill>
                  <a:schemeClr val="bg1"/>
                </a:solidFill>
              </a:rPr>
              <a:t> y .NET GC OSS</a:t>
            </a:r>
          </a:p>
          <a:p>
            <a:pPr lvl="1"/>
            <a:endParaRPr lang="es-AR" dirty="0"/>
          </a:p>
          <a:p>
            <a:endParaRPr lang="es-AR" dirty="0"/>
          </a:p>
        </p:txBody>
      </p:sp>
      <p:sp>
        <p:nvSpPr>
          <p:cNvPr id="2" name="Title 1"/>
          <p:cNvSpPr>
            <a:spLocks noGrp="1"/>
          </p:cNvSpPr>
          <p:nvPr>
            <p:ph type="title"/>
          </p:nvPr>
        </p:nvSpPr>
        <p:spPr/>
        <p:txBody>
          <a:bodyPr/>
          <a:lstStyle/>
          <a:p>
            <a:r>
              <a:rPr lang="es-AR" dirty="0">
                <a:solidFill>
                  <a:schemeClr val="bg1"/>
                </a:solidFill>
              </a:rPr>
              <a:t>.NET </a:t>
            </a:r>
            <a:r>
              <a:rPr lang="es-AR" dirty="0" err="1">
                <a:solidFill>
                  <a:schemeClr val="bg1"/>
                </a:solidFill>
              </a:rPr>
              <a:t>Runtimes</a:t>
            </a:r>
            <a:endParaRPr lang="es-AR" dirty="0">
              <a:solidFill>
                <a:schemeClr val="bg1"/>
              </a:solidFill>
            </a:endParaRPr>
          </a:p>
        </p:txBody>
      </p:sp>
    </p:spTree>
    <p:extLst>
      <p:ext uri="{BB962C8B-B14F-4D97-AF65-F5344CB8AC3E}">
        <p14:creationId xmlns:p14="http://schemas.microsoft.com/office/powerpoint/2010/main" val="3722657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ncrypted-tbn2.gstatic.com/images?q=tbn:ANd9GcSqJQE3SwzGHB7tBypVkyD1714fwQrvQh6v1VYUhA82-BtInO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296" y="1240248"/>
            <a:ext cx="5621395" cy="38582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upload.wikimedia.org/wikipedia/commons/thumb/f/fa/Apple_logo_black.svg/100px-Apple_logo_black.svg.png"/>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0936" y="5362228"/>
            <a:ext cx="952500" cy="952500"/>
          </a:xfrm>
          <a:prstGeom prst="rect">
            <a:avLst/>
          </a:prstGeom>
          <a:noFill/>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5914" y="5476528"/>
            <a:ext cx="838200" cy="838200"/>
          </a:xfrm>
          <a:prstGeom prst="rect">
            <a:avLst/>
          </a:prstGeom>
        </p:spPr>
      </p:pic>
      <p:pic>
        <p:nvPicPr>
          <p:cNvPr id="5" name="Picture 2" descr="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7989" y="5476528"/>
            <a:ext cx="762000" cy="9144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chemeClr val="bg1"/>
                </a:solidFill>
              </a:rPr>
              <a:t>.NET Core</a:t>
            </a:r>
            <a:endParaRPr lang="es-AR" dirty="0">
              <a:solidFill>
                <a:schemeClr val="bg1"/>
              </a:solidFill>
            </a:endParaRPr>
          </a:p>
        </p:txBody>
      </p:sp>
    </p:spTree>
    <p:extLst>
      <p:ext uri="{BB962C8B-B14F-4D97-AF65-F5344CB8AC3E}">
        <p14:creationId xmlns:p14="http://schemas.microsoft.com/office/powerpoint/2010/main" val="4322357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6"/>
            <a:ext cx="11650488" cy="1071062"/>
          </a:xfrm>
        </p:spPr>
        <p:txBody>
          <a:bodyPr/>
          <a:lstStyle/>
          <a:p>
            <a:pPr marL="0" indent="0">
              <a:buNone/>
            </a:pPr>
            <a:r>
              <a:rPr lang="en-US" sz="3200" dirty="0">
                <a:solidFill>
                  <a:schemeClr val="bg1"/>
                </a:solidFill>
              </a:rPr>
              <a:t>A single tool for compiling, deploying, and managing .NET applications on all platforms</a:t>
            </a:r>
            <a:endParaRPr lang="es-AR" sz="2800" dirty="0">
              <a:solidFill>
                <a:schemeClr val="bg1"/>
              </a:solidFill>
            </a:endParaRPr>
          </a:p>
        </p:txBody>
      </p:sp>
      <p:sp>
        <p:nvSpPr>
          <p:cNvPr id="2" name="Title 1"/>
          <p:cNvSpPr>
            <a:spLocks noGrp="1"/>
          </p:cNvSpPr>
          <p:nvPr>
            <p:ph type="title"/>
          </p:nvPr>
        </p:nvSpPr>
        <p:spPr/>
        <p:txBody>
          <a:bodyPr/>
          <a:lstStyle/>
          <a:p>
            <a:r>
              <a:rPr lang="es-AR" dirty="0">
                <a:solidFill>
                  <a:schemeClr val="bg1"/>
                </a:solidFill>
              </a:rPr>
              <a:t>.NET Command Line Interface (CLI)</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640" y="2260238"/>
            <a:ext cx="6832959" cy="439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9108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169" y="1189177"/>
            <a:ext cx="11650488" cy="727571"/>
          </a:xfrm>
        </p:spPr>
        <p:txBody>
          <a:bodyPr/>
          <a:lstStyle/>
          <a:p>
            <a:pPr marL="0" indent="0">
              <a:buNone/>
            </a:pPr>
            <a:r>
              <a:rPr lang="es-AR" dirty="0">
                <a:solidFill>
                  <a:schemeClr val="bg1"/>
                </a:solidFill>
              </a:rPr>
              <a:t>dotnet run</a:t>
            </a:r>
            <a:endParaRPr lang="es-AR" sz="2744" dirty="0">
              <a:solidFill>
                <a:srgbClr val="00B050"/>
              </a:solidFill>
            </a:endParaRPr>
          </a:p>
        </p:txBody>
      </p:sp>
      <p:sp>
        <p:nvSpPr>
          <p:cNvPr id="4" name="Title 3"/>
          <p:cNvSpPr>
            <a:spLocks noGrp="1"/>
          </p:cNvSpPr>
          <p:nvPr>
            <p:ph type="title"/>
          </p:nvPr>
        </p:nvSpPr>
        <p:spPr/>
        <p:txBody>
          <a:bodyPr>
            <a:normAutofit/>
          </a:bodyPr>
          <a:lstStyle/>
          <a:p>
            <a:r>
              <a:rPr lang="en-US" sz="4400" dirty="0">
                <a:solidFill>
                  <a:schemeClr val="bg1"/>
                </a:solidFill>
              </a:rPr>
              <a:t>Running a .NET application</a:t>
            </a:r>
            <a:endParaRPr lang="es-AR" sz="4312" dirty="0">
              <a:solidFill>
                <a:schemeClr val="bg1"/>
              </a:solidFill>
            </a:endParaRPr>
          </a:p>
        </p:txBody>
      </p:sp>
      <p:pic>
        <p:nvPicPr>
          <p:cNvPr id="2" name="Picture 1"/>
          <p:cNvPicPr>
            <a:picLocks noChangeAspect="1"/>
          </p:cNvPicPr>
          <p:nvPr/>
        </p:nvPicPr>
        <p:blipFill>
          <a:blip r:embed="rId3"/>
          <a:stretch>
            <a:fillRect/>
          </a:stretch>
        </p:blipFill>
        <p:spPr>
          <a:xfrm>
            <a:off x="1434163" y="2038218"/>
            <a:ext cx="8585736" cy="4522147"/>
          </a:xfrm>
          <a:prstGeom prst="rect">
            <a:avLst/>
          </a:prstGeom>
        </p:spPr>
      </p:pic>
    </p:spTree>
    <p:extLst>
      <p:ext uri="{BB962C8B-B14F-4D97-AF65-F5344CB8AC3E}">
        <p14:creationId xmlns:p14="http://schemas.microsoft.com/office/powerpoint/2010/main" val="10123082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269169" y="1189178"/>
            <a:ext cx="11650488" cy="727571"/>
          </a:xfrm>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3"/>
            <a:ext cx="12188825" cy="6802210"/>
          </a:xfrm>
          <a:prstGeom prst="rect">
            <a:avLst/>
          </a:prstGeom>
        </p:spPr>
      </p:pic>
    </p:spTree>
    <p:extLst>
      <p:ext uri="{BB962C8B-B14F-4D97-AF65-F5344CB8AC3E}">
        <p14:creationId xmlns:p14="http://schemas.microsoft.com/office/powerpoint/2010/main" val="67648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err="1">
                <a:solidFill>
                  <a:schemeClr val="bg1"/>
                </a:solidFill>
              </a:rPr>
              <a:t>Installing</a:t>
            </a:r>
            <a:r>
              <a:rPr lang="es-AR" sz="4312" dirty="0">
                <a:solidFill>
                  <a:schemeClr val="bg1"/>
                </a:solidFill>
              </a:rPr>
              <a:t> .NET Core</a:t>
            </a:r>
          </a:p>
        </p:txBody>
      </p:sp>
      <p:sp>
        <p:nvSpPr>
          <p:cNvPr id="7" name="Text Placeholder 1"/>
          <p:cNvSpPr txBox="1">
            <a:spLocks/>
          </p:cNvSpPr>
          <p:nvPr/>
        </p:nvSpPr>
        <p:spPr>
          <a:xfrm>
            <a:off x="304799" y="1424151"/>
            <a:ext cx="11614857" cy="4920747"/>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76" indent="-336076" defTabSz="914180">
              <a:defRPr/>
            </a:pPr>
            <a:r>
              <a:rPr lang="es-AR" sz="4400" dirty="0" err="1">
                <a:solidFill>
                  <a:schemeClr val="bg1"/>
                </a:solidFill>
              </a:rPr>
              <a:t>Compiling</a:t>
            </a:r>
            <a:endParaRPr lang="es-AR" sz="4400" dirty="0">
              <a:solidFill>
                <a:schemeClr val="bg1"/>
              </a:solidFill>
            </a:endParaRPr>
          </a:p>
          <a:p>
            <a:pPr marL="241300" lvl="1" indent="0" defTabSz="914180">
              <a:buNone/>
              <a:defRPr/>
            </a:pPr>
            <a:r>
              <a:rPr lang="es-AR" sz="2800" dirty="0">
                <a:solidFill>
                  <a:schemeClr val="bg1"/>
                </a:solidFill>
              </a:rPr>
              <a:t>	https://github.com/dotnet/coreclr 	</a:t>
            </a:r>
          </a:p>
          <a:p>
            <a:pPr marL="336076" indent="-336076" defTabSz="914180">
              <a:defRPr/>
            </a:pPr>
            <a:r>
              <a:rPr lang="es-AR" sz="4400" dirty="0">
                <a:solidFill>
                  <a:schemeClr val="bg1"/>
                </a:solidFill>
              </a:rPr>
              <a:t>Using </a:t>
            </a:r>
            <a:r>
              <a:rPr lang="es-AR" sz="4400" dirty="0" err="1">
                <a:solidFill>
                  <a:schemeClr val="bg1"/>
                </a:solidFill>
              </a:rPr>
              <a:t>Command</a:t>
            </a:r>
            <a:r>
              <a:rPr lang="es-AR" sz="4400" dirty="0">
                <a:solidFill>
                  <a:schemeClr val="bg1"/>
                </a:solidFill>
              </a:rPr>
              <a:t> Line</a:t>
            </a:r>
          </a:p>
          <a:p>
            <a:pPr marL="215900" lvl="2" indent="0" defTabSz="914180">
              <a:buNone/>
              <a:defRPr/>
            </a:pPr>
            <a:r>
              <a:rPr lang="es-AR" sz="2800" dirty="0">
                <a:solidFill>
                  <a:schemeClr val="bg1"/>
                </a:solidFill>
              </a:rPr>
              <a:t>	http://dot.net</a:t>
            </a:r>
            <a:endParaRPr lang="es-AR" sz="4400" dirty="0">
              <a:solidFill>
                <a:schemeClr val="bg1"/>
              </a:solidFill>
            </a:endParaRPr>
          </a:p>
          <a:p>
            <a:pPr marL="336076" indent="-336076" defTabSz="914180">
              <a:defRPr/>
            </a:pPr>
            <a:r>
              <a:rPr lang="es-AR" sz="4400" dirty="0">
                <a:solidFill>
                  <a:schemeClr val="bg1"/>
                </a:solidFill>
              </a:rPr>
              <a:t>Using </a:t>
            </a:r>
            <a:r>
              <a:rPr lang="es-AR" sz="4400" dirty="0" err="1">
                <a:solidFill>
                  <a:schemeClr val="bg1"/>
                </a:solidFill>
              </a:rPr>
              <a:t>the</a:t>
            </a:r>
            <a:r>
              <a:rPr lang="es-AR" sz="4400" dirty="0">
                <a:solidFill>
                  <a:schemeClr val="bg1"/>
                </a:solidFill>
              </a:rPr>
              <a:t> </a:t>
            </a:r>
            <a:r>
              <a:rPr lang="es-AR" sz="4400" dirty="0" err="1">
                <a:solidFill>
                  <a:schemeClr val="bg1"/>
                </a:solidFill>
              </a:rPr>
              <a:t>installer</a:t>
            </a:r>
            <a:endParaRPr lang="es-AR" sz="4400" dirty="0">
              <a:solidFill>
                <a:schemeClr val="bg1"/>
              </a:solidFill>
            </a:endParaRPr>
          </a:p>
          <a:p>
            <a:pPr marL="241300" lvl="1" indent="0" defTabSz="914180">
              <a:buNone/>
              <a:defRPr/>
            </a:pPr>
            <a:r>
              <a:rPr lang="es-AR" sz="2800" dirty="0">
                <a:solidFill>
                  <a:schemeClr val="bg1"/>
                </a:solidFill>
              </a:rPr>
              <a:t>	http://dot.net</a:t>
            </a:r>
          </a:p>
          <a:p>
            <a:pPr marL="336076" indent="-336076" defTabSz="914180">
              <a:defRPr/>
            </a:pPr>
            <a:endParaRPr lang="es-AR" sz="4400" dirty="0">
              <a:gradFill>
                <a:gsLst>
                  <a:gs pos="1250">
                    <a:srgbClr val="404040"/>
                  </a:gs>
                  <a:gs pos="100000">
                    <a:srgbClr val="404040"/>
                  </a:gs>
                </a:gsLst>
                <a:lin ang="5400000" scaled="0"/>
              </a:gradFill>
              <a:latin typeface="Segoe UI Light"/>
            </a:endParaRPr>
          </a:p>
          <a:p>
            <a:pPr marL="577376" lvl="1" indent="-336076" defTabSz="914180">
              <a:defRPr/>
            </a:pPr>
            <a:endParaRPr lang="es-AR" sz="2800" dirty="0">
              <a:gradFill>
                <a:gsLst>
                  <a:gs pos="1250">
                    <a:srgbClr val="404040"/>
                  </a:gs>
                  <a:gs pos="100000">
                    <a:srgbClr val="404040"/>
                  </a:gs>
                </a:gsLst>
                <a:lin ang="5400000" scaled="0"/>
              </a:gradFill>
              <a:latin typeface="Segoe UI Light"/>
            </a:endParaRPr>
          </a:p>
        </p:txBody>
      </p:sp>
    </p:spTree>
    <p:extLst>
      <p:ext uri="{BB962C8B-B14F-4D97-AF65-F5344CB8AC3E}">
        <p14:creationId xmlns:p14="http://schemas.microsoft.com/office/powerpoint/2010/main" val="12724757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257" y="1523486"/>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defTabSz="912648" fontAlgn="base">
              <a:lnSpc>
                <a:spcPct val="90000"/>
              </a:lnSpc>
              <a:spcBef>
                <a:spcPts val="588"/>
              </a:spcBef>
              <a:spcAft>
                <a:spcPct val="0"/>
              </a:spcAft>
              <a:defRPr/>
            </a:pPr>
            <a:r>
              <a:rPr lang="en-US" sz="2352" b="1" i="1" kern="0" dirty="0">
                <a:gradFill>
                  <a:gsLst>
                    <a:gs pos="0">
                      <a:srgbClr val="505050"/>
                    </a:gs>
                    <a:gs pos="100000">
                      <a:srgbClr val="505050"/>
                    </a:gs>
                  </a:gsLst>
                  <a:lin ang="5400000" scaled="1"/>
                </a:gradFill>
                <a:ea typeface="Segoe UI" pitchFamily="34" charset="0"/>
                <a:cs typeface="Segoe UI Semibold" panose="020B0702040204020203" pitchFamily="34" charset="0"/>
              </a:rPr>
              <a:t>Flexible, powerful, multi-purpose</a:t>
            </a:r>
          </a:p>
          <a:p>
            <a:pPr marL="548475" indent="-457063" defTabSz="912648" fontAlgn="base">
              <a:lnSpc>
                <a:spcPct val="90000"/>
              </a:lnSpc>
              <a:spcBef>
                <a:spcPts val="588"/>
              </a:spcBef>
              <a:spcAft>
                <a:spcPct val="0"/>
              </a:spcAft>
              <a:buFont typeface="Arial" panose="020B0604020202020204" pitchFamily="34" charset="0"/>
              <a:buChar char="•"/>
              <a:defRPr/>
            </a:pPr>
            <a:r>
              <a:rPr lang="en-US" sz="2352"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686" y="1523486"/>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defTabSz="895945">
              <a:lnSpc>
                <a:spcPct val="90000"/>
              </a:lnSpc>
            </a:pPr>
            <a:r>
              <a:rPr lang="en-US" sz="2352" b="1" kern="0" dirty="0">
                <a:gradFill>
                  <a:gsLst>
                    <a:gs pos="1250">
                      <a:srgbClr val="FFFFFF"/>
                    </a:gs>
                    <a:gs pos="100000">
                      <a:srgbClr val="FFFFFF"/>
                    </a:gs>
                  </a:gsLst>
                  <a:lin ang="5400000" scaled="0"/>
                </a:gradFill>
                <a:cs typeface="Segoe UI Semibold" panose="020B0702040204020203" pitchFamily="34" charset="0"/>
              </a:rPr>
              <a:t>C#</a:t>
            </a:r>
          </a:p>
        </p:txBody>
      </p:sp>
      <p:sp>
        <p:nvSpPr>
          <p:cNvPr id="7" name="Rectangle 6"/>
          <p:cNvSpPr/>
          <p:nvPr/>
        </p:nvSpPr>
        <p:spPr bwMode="auto">
          <a:xfrm>
            <a:off x="2721257" y="3142843"/>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defTabSz="912648" fontAlgn="base">
              <a:lnSpc>
                <a:spcPct val="90000"/>
              </a:lnSpc>
              <a:spcBef>
                <a:spcPts val="588"/>
              </a:spcBef>
              <a:spcAft>
                <a:spcPct val="0"/>
              </a:spcAft>
              <a:defRPr/>
            </a:pPr>
            <a:r>
              <a:rPr lang="en-US" sz="2352" b="1" i="1" kern="0" dirty="0">
                <a:gradFill>
                  <a:gsLst>
                    <a:gs pos="0">
                      <a:srgbClr val="505050"/>
                    </a:gs>
                    <a:gs pos="100000">
                      <a:srgbClr val="505050"/>
                    </a:gs>
                  </a:gsLst>
                  <a:lin ang="5400000" scaled="1"/>
                </a:gradFill>
                <a:ea typeface="Segoe UI" pitchFamily="34" charset="0"/>
                <a:cs typeface="Segoe UI Semibold" panose="020B0702040204020203" pitchFamily="34" charset="0"/>
              </a:rPr>
              <a:t>Simple, easy to use</a:t>
            </a:r>
          </a:p>
          <a:p>
            <a:pPr marL="548475" indent="-457063" defTabSz="912648" fontAlgn="base">
              <a:lnSpc>
                <a:spcPct val="90000"/>
              </a:lnSpc>
              <a:spcBef>
                <a:spcPts val="588"/>
              </a:spcBef>
              <a:spcAft>
                <a:spcPct val="0"/>
              </a:spcAft>
              <a:buFont typeface="Arial" panose="020B0604020202020204" pitchFamily="34" charset="0"/>
              <a:buChar char="•"/>
              <a:defRPr/>
            </a:pPr>
            <a:r>
              <a:rPr lang="en-US" sz="2352"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686" y="3142843"/>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defTabSz="895945">
              <a:lnSpc>
                <a:spcPct val="90000"/>
              </a:lnSpc>
            </a:pPr>
            <a:r>
              <a:rPr lang="en-US" sz="2352" b="1" kern="0" dirty="0">
                <a:gradFill>
                  <a:gsLst>
                    <a:gs pos="1250">
                      <a:srgbClr val="FFFFFF"/>
                    </a:gs>
                    <a:gs pos="100000">
                      <a:srgbClr val="FFFFFF"/>
                    </a:gs>
                  </a:gsLst>
                  <a:lin ang="5400000" scaled="0"/>
                </a:gradFill>
                <a:cs typeface="Segoe UI Semibold" panose="020B0702040204020203" pitchFamily="34" charset="0"/>
              </a:rPr>
              <a:t>VB</a:t>
            </a:r>
          </a:p>
        </p:txBody>
      </p:sp>
      <p:sp>
        <p:nvSpPr>
          <p:cNvPr id="10" name="Rectangle 9"/>
          <p:cNvSpPr/>
          <p:nvPr/>
        </p:nvSpPr>
        <p:spPr bwMode="auto">
          <a:xfrm>
            <a:off x="2721257" y="4762200"/>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defTabSz="912648" fontAlgn="base">
              <a:lnSpc>
                <a:spcPct val="90000"/>
              </a:lnSpc>
              <a:spcBef>
                <a:spcPts val="588"/>
              </a:spcBef>
              <a:spcAft>
                <a:spcPct val="0"/>
              </a:spcAft>
              <a:defRPr/>
            </a:pPr>
            <a:r>
              <a:rPr lang="en-US" sz="2352" b="1" i="1" kern="0">
                <a:gradFill>
                  <a:gsLst>
                    <a:gs pos="0">
                      <a:srgbClr val="505050"/>
                    </a:gs>
                    <a:gs pos="100000">
                      <a:srgbClr val="505050"/>
                    </a:gs>
                  </a:gsLst>
                  <a:lin ang="5400000" scaled="1"/>
                </a:gradFill>
                <a:ea typeface="Segoe UI" pitchFamily="34" charset="0"/>
                <a:cs typeface="Segoe UI Semibold" panose="020B0702040204020203" pitchFamily="34" charset="0"/>
              </a:rPr>
              <a:t>Elegant functional </a:t>
            </a:r>
            <a:r>
              <a:rPr lang="en-US" sz="2352" b="1" i="1" kern="0" dirty="0">
                <a:gradFill>
                  <a:gsLst>
                    <a:gs pos="0">
                      <a:srgbClr val="505050"/>
                    </a:gs>
                    <a:gs pos="100000">
                      <a:srgbClr val="505050"/>
                    </a:gs>
                  </a:gsLst>
                  <a:lin ang="5400000" scaled="1"/>
                </a:gradFill>
                <a:ea typeface="Segoe UI" pitchFamily="34" charset="0"/>
                <a:cs typeface="Segoe UI Semibold" panose="020B0702040204020203" pitchFamily="34" charset="0"/>
              </a:rPr>
              <a:t>programming</a:t>
            </a:r>
          </a:p>
          <a:p>
            <a:pPr marL="548475" indent="-457063" defTabSz="912648" fontAlgn="base">
              <a:lnSpc>
                <a:spcPct val="90000"/>
              </a:lnSpc>
              <a:spcBef>
                <a:spcPts val="588"/>
              </a:spcBef>
              <a:spcAft>
                <a:spcPct val="0"/>
              </a:spcAft>
              <a:buFont typeface="Arial" panose="020B0604020202020204" pitchFamily="34" charset="0"/>
              <a:buChar char="•"/>
              <a:defRPr/>
            </a:pPr>
            <a:r>
              <a:rPr lang="en-US" sz="2352"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a:t>
            </a:r>
            <a:r>
              <a:rPr lang="en-US" sz="2352" kern="0" dirty="0" err="1">
                <a:gradFill>
                  <a:gsLst>
                    <a:gs pos="0">
                      <a:srgbClr val="505050"/>
                    </a:gs>
                    <a:gs pos="100000">
                      <a:srgbClr val="505050"/>
                    </a:gs>
                  </a:gsLst>
                  <a:lin ang="5400000" scaled="1"/>
                </a:gradFill>
                <a:ea typeface="Segoe UI" pitchFamily="34" charset="0"/>
                <a:cs typeface="Segoe UI Semibold" panose="020B0702040204020203" pitchFamily="34" charset="0"/>
              </a:rPr>
              <a:t>vNext</a:t>
            </a:r>
            <a:r>
              <a:rPr lang="en-US" sz="2352" kern="0" dirty="0">
                <a:gradFill>
                  <a:gsLst>
                    <a:gs pos="0">
                      <a:srgbClr val="505050"/>
                    </a:gs>
                    <a:gs pos="100000">
                      <a:srgbClr val="505050"/>
                    </a:gs>
                  </a:gsLst>
                  <a:lin ang="5400000" scaled="1"/>
                </a:gradFill>
                <a:ea typeface="Segoe UI" pitchFamily="34" charset="0"/>
                <a:cs typeface="Segoe UI Semibold" panose="020B0702040204020203" pitchFamily="34" charset="0"/>
              </a:rPr>
              <a:t>: Language updates for C# 7 / VB 15 interop, platform support and tooling updates.</a:t>
            </a:r>
          </a:p>
        </p:txBody>
      </p:sp>
      <p:sp>
        <p:nvSpPr>
          <p:cNvPr id="11" name="Pentagon 10"/>
          <p:cNvSpPr/>
          <p:nvPr/>
        </p:nvSpPr>
        <p:spPr bwMode="auto">
          <a:xfrm>
            <a:off x="826686" y="4762200"/>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defTabSz="895945">
              <a:lnSpc>
                <a:spcPct val="90000"/>
              </a:lnSpc>
            </a:pPr>
            <a:r>
              <a:rPr lang="en-US" sz="2352" b="1" kern="0" dirty="0">
                <a:gradFill>
                  <a:gsLst>
                    <a:gs pos="1250">
                      <a:srgbClr val="FFFFFF"/>
                    </a:gs>
                    <a:gs pos="100000">
                      <a:srgbClr val="FFFFFF"/>
                    </a:gs>
                  </a:gsLst>
                  <a:lin ang="5400000" scaled="0"/>
                </a:gradFill>
                <a:cs typeface="Segoe UI Semibold" panose="020B0702040204020203" pitchFamily="34" charset="0"/>
              </a:rPr>
              <a:t>F#</a:t>
            </a:r>
          </a:p>
        </p:txBody>
      </p:sp>
    </p:spTree>
    <p:extLst>
      <p:ext uri="{BB962C8B-B14F-4D97-AF65-F5344CB8AC3E}">
        <p14:creationId xmlns:p14="http://schemas.microsoft.com/office/powerpoint/2010/main" val="3520810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err="1">
                <a:solidFill>
                  <a:schemeClr val="bg1"/>
                </a:solidFill>
              </a:rPr>
              <a:t>Development</a:t>
            </a:r>
            <a:r>
              <a:rPr lang="es-AR" dirty="0">
                <a:solidFill>
                  <a:schemeClr val="bg1"/>
                </a:solidFill>
              </a:rPr>
              <a:t> Tools</a:t>
            </a:r>
          </a:p>
        </p:txBody>
      </p:sp>
      <p:graphicFrame>
        <p:nvGraphicFramePr>
          <p:cNvPr id="4" name="Diagram 3"/>
          <p:cNvGraphicFramePr>
            <a:graphicFrameLocks noChangeAspect="1"/>
          </p:cNvGraphicFramePr>
          <p:nvPr>
            <p:extLst>
              <p:ext uri="{D42A27DB-BD31-4B8C-83A1-F6EECF244321}">
                <p14:modId xmlns:p14="http://schemas.microsoft.com/office/powerpoint/2010/main" val="3118292485"/>
              </p:ext>
            </p:extLst>
          </p:nvPr>
        </p:nvGraphicFramePr>
        <p:xfrm>
          <a:off x="1016895" y="1401095"/>
          <a:ext cx="10157354" cy="492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upload.wikimedia.org/wikipedia/commons/thumb/f/fa/Apple_logo_black.svg/100px-Apple_logo_black.svg.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8806" y="2010029"/>
            <a:ext cx="933533" cy="933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8423" y="2028701"/>
            <a:ext cx="746826" cy="896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3069" y="2103383"/>
            <a:ext cx="821509" cy="821509"/>
          </a:xfrm>
          <a:prstGeom prst="rect">
            <a:avLst/>
          </a:prstGeom>
        </p:spPr>
      </p:pic>
    </p:spTree>
    <p:extLst>
      <p:ext uri="{BB962C8B-B14F-4D97-AF65-F5344CB8AC3E}">
        <p14:creationId xmlns:p14="http://schemas.microsoft.com/office/powerpoint/2010/main" val="17323825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solidFill>
                  <a:schemeClr val="bg1"/>
                </a:solidFill>
              </a:rPr>
              <a:t>Visual Studio </a:t>
            </a:r>
            <a:r>
              <a:rPr lang="es-AR" dirty="0" err="1">
                <a:solidFill>
                  <a:schemeClr val="bg1"/>
                </a:solidFill>
              </a:rPr>
              <a:t>Code</a:t>
            </a:r>
            <a:endParaRPr lang="es-AR" dirty="0">
              <a:solidFill>
                <a:schemeClr val="bg1"/>
              </a:solidFill>
            </a:endParaRPr>
          </a:p>
        </p:txBody>
      </p:sp>
      <p:sp>
        <p:nvSpPr>
          <p:cNvPr id="3" name="Text Placeholder 2"/>
          <p:cNvSpPr>
            <a:spLocks noGrp="1"/>
          </p:cNvSpPr>
          <p:nvPr>
            <p:ph type="body" sz="quarter" idx="4294967295"/>
          </p:nvPr>
        </p:nvSpPr>
        <p:spPr>
          <a:xfrm>
            <a:off x="0" y="1636713"/>
            <a:ext cx="5376863" cy="3464218"/>
          </a:xfrm>
        </p:spPr>
        <p:txBody>
          <a:bodyPr/>
          <a:lstStyle/>
          <a:p>
            <a:r>
              <a:rPr lang="en-US" sz="3200" dirty="0">
                <a:solidFill>
                  <a:schemeClr val="bg1"/>
                </a:solidFill>
              </a:rPr>
              <a:t>Lightweight, cross-platform editor for Windows, OS X and Linux</a:t>
            </a:r>
          </a:p>
          <a:p>
            <a:r>
              <a:rPr lang="es-AR" sz="3136" dirty="0" err="1">
                <a:solidFill>
                  <a:schemeClr val="bg1"/>
                </a:solidFill>
                <a:latin typeface="+mj-lt"/>
              </a:rPr>
              <a:t>Whit</a:t>
            </a:r>
            <a:r>
              <a:rPr lang="es-AR" sz="3136" dirty="0">
                <a:solidFill>
                  <a:schemeClr val="bg1"/>
                </a:solidFill>
                <a:latin typeface="+mj-lt"/>
              </a:rPr>
              <a:t> IntelliSense, </a:t>
            </a:r>
            <a:r>
              <a:rPr lang="es-AR" sz="3136" dirty="0" err="1">
                <a:solidFill>
                  <a:schemeClr val="bg1"/>
                </a:solidFill>
                <a:latin typeface="+mj-lt"/>
              </a:rPr>
              <a:t>colours</a:t>
            </a:r>
            <a:r>
              <a:rPr lang="es-AR" sz="3136" dirty="0">
                <a:solidFill>
                  <a:schemeClr val="bg1"/>
                </a:solidFill>
                <a:latin typeface="+mj-lt"/>
              </a:rPr>
              <a:t>, refactoring, etc.</a:t>
            </a:r>
          </a:p>
          <a:p>
            <a:r>
              <a:rPr lang="en-US" sz="3200" dirty="0">
                <a:solidFill>
                  <a:schemeClr val="bg1"/>
                </a:solidFill>
              </a:rPr>
              <a:t>Local editing, compilation, execution and debugging</a:t>
            </a:r>
            <a:endParaRPr lang="es-AR" sz="3136" dirty="0">
              <a:solidFill>
                <a:schemeClr val="bg1"/>
              </a:solidFill>
            </a:endParaRPr>
          </a:p>
        </p:txBody>
      </p:sp>
      <p:pic>
        <p:nvPicPr>
          <p:cNvPr id="6" name="Picture 5"/>
          <p:cNvPicPr>
            <a:picLocks noChangeAspect="1"/>
          </p:cNvPicPr>
          <p:nvPr/>
        </p:nvPicPr>
        <p:blipFill>
          <a:blip r:embed="rId3"/>
          <a:stretch>
            <a:fillRect/>
          </a:stretch>
        </p:blipFill>
        <p:spPr>
          <a:xfrm>
            <a:off x="5893455" y="1636619"/>
            <a:ext cx="5695043" cy="42012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008" y="5847525"/>
            <a:ext cx="955937" cy="955937"/>
          </a:xfrm>
          <a:prstGeom prst="rect">
            <a:avLst/>
          </a:prstGeom>
        </p:spPr>
      </p:pic>
    </p:spTree>
    <p:extLst>
      <p:ext uri="{BB962C8B-B14F-4D97-AF65-F5344CB8AC3E}">
        <p14:creationId xmlns:p14="http://schemas.microsoft.com/office/powerpoint/2010/main" val="8861417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06465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Demo</a:t>
            </a:r>
            <a:br>
              <a:rPr lang="es-AR" dirty="0"/>
            </a:br>
            <a:r>
              <a:rPr lang="es-AR" dirty="0"/>
              <a:t>.NET Core en Linux</a:t>
            </a:r>
          </a:p>
        </p:txBody>
      </p:sp>
    </p:spTree>
    <p:extLst>
      <p:ext uri="{BB962C8B-B14F-4D97-AF65-F5344CB8AC3E}">
        <p14:creationId xmlns:p14="http://schemas.microsoft.com/office/powerpoint/2010/main" val="426208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ASP.NET CORE</a:t>
            </a:r>
          </a:p>
        </p:txBody>
      </p:sp>
    </p:spTree>
    <p:extLst>
      <p:ext uri="{BB962C8B-B14F-4D97-AF65-F5344CB8AC3E}">
        <p14:creationId xmlns:p14="http://schemas.microsoft.com/office/powerpoint/2010/main" val="41191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650" y="1607849"/>
            <a:ext cx="4362668" cy="615362"/>
          </a:xfrm>
        </p:spPr>
        <p:txBody>
          <a:bodyPr/>
          <a:lstStyle/>
          <a:p>
            <a:pPr>
              <a:spcBef>
                <a:spcPts val="882"/>
              </a:spcBef>
              <a:spcAft>
                <a:spcPts val="3430"/>
              </a:spcAft>
            </a:pPr>
            <a:r>
              <a:rPr lang="en-US" sz="3136"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and the modern web</a:t>
            </a:r>
          </a:p>
        </p:txBody>
      </p:sp>
      <p:sp>
        <p:nvSpPr>
          <p:cNvPr id="81" name="Oval 80"/>
          <p:cNvSpPr/>
          <p:nvPr/>
        </p:nvSpPr>
        <p:spPr bwMode="auto">
          <a:xfrm>
            <a:off x="6019730"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5729" y="2915309"/>
            <a:ext cx="372208" cy="36859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913918">
              <a:defRPr/>
            </a:pPr>
            <a:endParaRPr lang="en-US" sz="1960">
              <a:solidFill>
                <a:prstClr val="white"/>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29967"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19730"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6991" y="1686893"/>
            <a:ext cx="417833" cy="53936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29967"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712" y="1670216"/>
            <a:ext cx="592369" cy="54199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29967"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203" y="2915310"/>
            <a:ext cx="541896" cy="29935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4126"/>
            <a:endParaRPr lang="en-US" sz="1764">
              <a:solidFill>
                <a:prstClr val="white"/>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650" y="2620196"/>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Seamless transition from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650" y="3801794"/>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Open source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6909" y="160784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6909" y="2591585"/>
            <a:ext cx="4532842"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2352"/>
              </a:spcAft>
              <a:buNone/>
            </a:pPr>
            <a:r>
              <a:rPr lang="en-US" sz="3136" dirty="0">
                <a:solidFill>
                  <a:prstClr val="white"/>
                </a:solidFill>
                <a:latin typeface="Segoe UI Light" panose="020B0502040204020203" pitchFamily="34" charset="0"/>
                <a:cs typeface="Segoe UI Light" panose="020B0502040204020203" pitchFamily="34" charset="0"/>
              </a:rPr>
              <a:t>Choose your editors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6909" y="401897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6909" y="5153895"/>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119" y="4054911"/>
            <a:ext cx="715074" cy="454174"/>
          </a:xfrm>
          <a:prstGeom prst="rect">
            <a:avLst/>
          </a:prstGeom>
        </p:spPr>
        <p:txBody>
          <a:bodyPr wrap="none">
            <a:spAutoFit/>
          </a:bodyPr>
          <a:lstStyle/>
          <a:p>
            <a:pPr algn="ctr" defTabSz="913918">
              <a:defRPr/>
            </a:pPr>
            <a:r>
              <a:rPr lang="en-US" sz="2352" dirty="0">
                <a:solidFill>
                  <a:prstClr val="white"/>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19730"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0285" y="3935006"/>
            <a:ext cx="652800" cy="638710"/>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19730" y="5042376"/>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09065" y="5208204"/>
            <a:ext cx="406941" cy="451942"/>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6845" y="5391751"/>
            <a:ext cx="164925"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3395" y="5467214"/>
            <a:ext cx="163368"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6845" y="5544230"/>
            <a:ext cx="164925"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201" y="597637"/>
            <a:ext cx="184683" cy="369236"/>
          </a:xfrm>
          <a:prstGeom prst="rect">
            <a:avLst/>
          </a:prstGeom>
          <a:noFill/>
        </p:spPr>
        <p:txBody>
          <a:bodyPr wrap="none" rtlCol="0">
            <a:spAutoFit/>
          </a:bodyPr>
          <a:lstStyle/>
          <a:p>
            <a:pP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449269" y="1867804"/>
            <a:ext cx="3216825" cy="99513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79187" tIns="143349" rIns="179187" bIns="143349" numCol="1" rtlCol="0" anchor="ctr" anchorCtr="0" compatLnSpc="1">
            <a:prstTxWarp prst="textNoShape">
              <a:avLst/>
            </a:prstTxWarp>
          </a:bodyPr>
          <a:lstStyle/>
          <a:p>
            <a:pPr defTabSz="913565"/>
            <a:r>
              <a:rPr lang="en-US" sz="2799" dirty="0">
                <a:solidFill>
                  <a:srgbClr val="FFFFFF"/>
                </a:solidFill>
                <a:ea typeface="Roboto" panose="02000000000000000000" pitchFamily="2" charset="0"/>
              </a:rPr>
              <a:t>ASP.NET 4.6</a:t>
            </a:r>
          </a:p>
        </p:txBody>
      </p:sp>
      <p:sp>
        <p:nvSpPr>
          <p:cNvPr id="9" name="Title 1"/>
          <p:cNvSpPr>
            <a:spLocks noGrp="1"/>
          </p:cNvSpPr>
          <p:nvPr>
            <p:ph type="title"/>
          </p:nvPr>
        </p:nvSpPr>
        <p:spPr>
          <a:xfrm>
            <a:off x="572914" y="558134"/>
            <a:ext cx="9377244" cy="899175"/>
          </a:xfrm>
        </p:spPr>
        <p:txBody>
          <a:bodyPr>
            <a:normAutofit/>
          </a:bodyPr>
          <a:lstStyle/>
          <a:p>
            <a:r>
              <a:rPr lang="en-US" dirty="0">
                <a:solidFill>
                  <a:schemeClr val="bg1"/>
                </a:solidFill>
                <a:ea typeface="Roboto" panose="02000000000000000000" pitchFamily="2" charset="0"/>
              </a:rPr>
              <a:t>ASP.NET 4.6 and ASP.NET Core	</a:t>
            </a:r>
          </a:p>
        </p:txBody>
      </p:sp>
      <p:sp>
        <p:nvSpPr>
          <p:cNvPr id="24" name="Rectangle 23"/>
          <p:cNvSpPr/>
          <p:nvPr/>
        </p:nvSpPr>
        <p:spPr bwMode="auto">
          <a:xfrm>
            <a:off x="3716757" y="1873439"/>
            <a:ext cx="8291616" cy="99513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79187" tIns="143349" rIns="179187" bIns="143349" numCol="1" rtlCol="0" anchor="ctr" anchorCtr="0" compatLnSpc="1">
            <a:prstTxWarp prst="textNoShape">
              <a:avLst/>
            </a:prstTxWarp>
          </a:bodyPr>
          <a:lstStyle/>
          <a:p>
            <a:pPr defTabSz="913565"/>
            <a:r>
              <a:rPr lang="en-US" sz="2799" dirty="0">
                <a:solidFill>
                  <a:srgbClr val="FFFFFF"/>
                </a:solidFill>
                <a:ea typeface="Roboto" panose="02000000000000000000" pitchFamily="2" charset="0"/>
              </a:rPr>
              <a:t>ASP.NET Core</a:t>
            </a:r>
          </a:p>
        </p:txBody>
      </p:sp>
      <p:sp>
        <p:nvSpPr>
          <p:cNvPr id="14" name="Rectangle 13"/>
          <p:cNvSpPr/>
          <p:nvPr/>
        </p:nvSpPr>
        <p:spPr bwMode="auto">
          <a:xfrm>
            <a:off x="449274" y="2923700"/>
            <a:ext cx="5754219" cy="995131"/>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87" tIns="143349" rIns="179187" bIns="143349" numCol="1" rtlCol="0" anchor="ctr" anchorCtr="0" compatLnSpc="1">
            <a:prstTxWarp prst="textNoShape">
              <a:avLst/>
            </a:prstTxWarp>
          </a:bodyPr>
          <a:lstStyle/>
          <a:p>
            <a:pPr defTabSz="913565"/>
            <a:r>
              <a:rPr lang="en-US" sz="2799" dirty="0">
                <a:gradFill>
                  <a:gsLst>
                    <a:gs pos="0">
                      <a:srgbClr val="FFFFFF"/>
                    </a:gs>
                    <a:gs pos="100000">
                      <a:srgbClr val="FFFFFF"/>
                    </a:gs>
                  </a:gsLst>
                  <a:lin ang="5400000" scaled="0"/>
                </a:gradFill>
                <a:ea typeface="Roboto" panose="02000000000000000000" pitchFamily="2" charset="0"/>
              </a:rPr>
              <a:t>.NET Framework 4.6</a:t>
            </a:r>
          </a:p>
        </p:txBody>
      </p:sp>
      <p:sp>
        <p:nvSpPr>
          <p:cNvPr id="15" name="Rectangle 14"/>
          <p:cNvSpPr/>
          <p:nvPr/>
        </p:nvSpPr>
        <p:spPr bwMode="auto">
          <a:xfrm>
            <a:off x="449274" y="3979597"/>
            <a:ext cx="5754219" cy="995131"/>
          </a:xfrm>
          <a:prstGeom prst="rect">
            <a:avLst/>
          </a:prstGeom>
          <a:solidFill>
            <a:srgbClr val="6821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87" tIns="143349" rIns="179187" bIns="143349" numCol="1" rtlCol="0" anchor="ctr" anchorCtr="0" compatLnSpc="1">
            <a:prstTxWarp prst="textNoShape">
              <a:avLst/>
            </a:prstTxWarp>
          </a:bodyPr>
          <a:lstStyle/>
          <a:p>
            <a:pPr defTabSz="913565"/>
            <a:r>
              <a:rPr lang="en-US" sz="2799" dirty="0">
                <a:gradFill>
                  <a:gsLst>
                    <a:gs pos="0">
                      <a:srgbClr val="FFFFFF"/>
                    </a:gs>
                    <a:gs pos="100000">
                      <a:srgbClr val="FFFFFF"/>
                    </a:gs>
                  </a:gsLst>
                  <a:lin ang="5400000" scaled="0"/>
                </a:gradFill>
                <a:ea typeface="Roboto" panose="02000000000000000000" pitchFamily="2" charset="0"/>
              </a:rPr>
              <a:t>.NET framework libraries</a:t>
            </a:r>
          </a:p>
        </p:txBody>
      </p:sp>
      <p:sp>
        <p:nvSpPr>
          <p:cNvPr id="16" name="Rectangle 15"/>
          <p:cNvSpPr/>
          <p:nvPr/>
        </p:nvSpPr>
        <p:spPr bwMode="auto">
          <a:xfrm>
            <a:off x="449272" y="5032426"/>
            <a:ext cx="11558463" cy="99513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179187" tIns="143349" rIns="179187" bIns="143349" numCol="1" rtlCol="0" anchor="ctr" anchorCtr="0" compatLnSpc="1">
            <a:prstTxWarp prst="textNoShape">
              <a:avLst/>
            </a:prstTxWarp>
          </a:bodyPr>
          <a:lstStyle/>
          <a:p>
            <a:pPr defTabSz="913500"/>
            <a:r>
              <a:rPr lang="en-US" sz="2799" dirty="0">
                <a:gradFill>
                  <a:gsLst>
                    <a:gs pos="0">
                      <a:srgbClr val="FFFFFF"/>
                    </a:gs>
                    <a:gs pos="100000">
                      <a:srgbClr val="FFFFFF"/>
                    </a:gs>
                  </a:gsLst>
                  <a:lin ang="5400000" scaled="0"/>
                </a:gradFill>
                <a:ea typeface="Roboto" panose="02000000000000000000" pitchFamily="2" charset="0"/>
                <a:cs typeface="Segoe UI" pitchFamily="34" charset="0"/>
              </a:rPr>
              <a:t>Compilers and runtime components </a:t>
            </a:r>
            <a:br>
              <a:rPr lang="en-US" sz="2799" dirty="0">
                <a:gradFill>
                  <a:gsLst>
                    <a:gs pos="0">
                      <a:srgbClr val="FFFFFF"/>
                    </a:gs>
                    <a:gs pos="100000">
                      <a:srgbClr val="FFFFFF"/>
                    </a:gs>
                  </a:gsLst>
                  <a:lin ang="5400000" scaled="0"/>
                </a:gradFill>
                <a:ea typeface="Roboto" panose="02000000000000000000" pitchFamily="2" charset="0"/>
                <a:cs typeface="Segoe UI" pitchFamily="34" charset="0"/>
              </a:rPr>
            </a:br>
            <a:r>
              <a:rPr lang="en-US" sz="1999" dirty="0">
                <a:gradFill>
                  <a:gsLst>
                    <a:gs pos="0">
                      <a:srgbClr val="FFFFFF"/>
                    </a:gs>
                    <a:gs pos="100000">
                      <a:srgbClr val="FFFFFF"/>
                    </a:gs>
                  </a:gsLst>
                  <a:lin ang="5400000" scaled="0"/>
                </a:gradFill>
                <a:ea typeface="Roboto" panose="02000000000000000000" pitchFamily="2" charset="0"/>
                <a:cs typeface="Segoe UI" pitchFamily="34" charset="0"/>
              </a:rPr>
              <a:t>(.NET Compiler Platform: Roslyn, C#, VB, F# Languages, </a:t>
            </a:r>
            <a:r>
              <a:rPr lang="en-US" sz="1999" dirty="0" err="1">
                <a:gradFill>
                  <a:gsLst>
                    <a:gs pos="0">
                      <a:srgbClr val="FFFFFF"/>
                    </a:gs>
                    <a:gs pos="100000">
                      <a:srgbClr val="FFFFFF"/>
                    </a:gs>
                  </a:gsLst>
                  <a:lin ang="5400000" scaled="0"/>
                </a:gradFill>
                <a:ea typeface="Roboto" panose="02000000000000000000" pitchFamily="2" charset="0"/>
                <a:cs typeface="Segoe UI" pitchFamily="34" charset="0"/>
              </a:rPr>
              <a:t>RyuJIT</a:t>
            </a:r>
            <a:r>
              <a:rPr lang="en-US" sz="1999" dirty="0">
                <a:gradFill>
                  <a:gsLst>
                    <a:gs pos="0">
                      <a:srgbClr val="FFFFFF"/>
                    </a:gs>
                    <a:gs pos="100000">
                      <a:srgbClr val="FFFFFF"/>
                    </a:gs>
                  </a:gsLst>
                  <a:lin ang="5400000" scaled="0"/>
                </a:gradFill>
                <a:ea typeface="Roboto" panose="02000000000000000000" pitchFamily="2" charset="0"/>
                <a:cs typeface="Segoe UI" pitchFamily="34" charset="0"/>
              </a:rPr>
              <a:t>, SIMD)</a:t>
            </a:r>
          </a:p>
        </p:txBody>
      </p:sp>
      <p:sp>
        <p:nvSpPr>
          <p:cNvPr id="21" name="Rectangle 20"/>
          <p:cNvSpPr/>
          <p:nvPr/>
        </p:nvSpPr>
        <p:spPr bwMode="auto">
          <a:xfrm>
            <a:off x="6254151" y="2926516"/>
            <a:ext cx="5754219" cy="995131"/>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87" tIns="143349" rIns="179187" bIns="143349" numCol="1" rtlCol="0" anchor="ctr" anchorCtr="0" compatLnSpc="1">
            <a:prstTxWarp prst="textNoShape">
              <a:avLst/>
            </a:prstTxWarp>
          </a:bodyPr>
          <a:lstStyle/>
          <a:p>
            <a:pPr defTabSz="913565"/>
            <a:r>
              <a:rPr lang="en-US" sz="2799" dirty="0">
                <a:gradFill>
                  <a:gsLst>
                    <a:gs pos="0">
                      <a:srgbClr val="FFFFFF"/>
                    </a:gs>
                    <a:gs pos="100000">
                      <a:srgbClr val="FFFFFF"/>
                    </a:gs>
                  </a:gsLst>
                  <a:lin ang="5400000" scaled="0"/>
                </a:gradFill>
                <a:ea typeface="Roboto" panose="02000000000000000000" pitchFamily="2" charset="0"/>
              </a:rPr>
              <a:t>.NET Core</a:t>
            </a:r>
          </a:p>
        </p:txBody>
      </p:sp>
      <p:sp>
        <p:nvSpPr>
          <p:cNvPr id="22" name="Rectangle 21"/>
          <p:cNvSpPr/>
          <p:nvPr/>
        </p:nvSpPr>
        <p:spPr bwMode="auto">
          <a:xfrm>
            <a:off x="6254151" y="3979597"/>
            <a:ext cx="5754219" cy="995131"/>
          </a:xfrm>
          <a:prstGeom prst="rect">
            <a:avLst/>
          </a:prstGeom>
          <a:solidFill>
            <a:srgbClr val="6821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87" tIns="143349" rIns="179187" bIns="143349" numCol="1" rtlCol="0" anchor="ctr" anchorCtr="0" compatLnSpc="1">
            <a:prstTxWarp prst="textNoShape">
              <a:avLst/>
            </a:prstTxWarp>
          </a:bodyPr>
          <a:lstStyle/>
          <a:p>
            <a:pPr defTabSz="913565"/>
            <a:r>
              <a:rPr lang="en-US" sz="2799" dirty="0">
                <a:gradFill>
                  <a:gsLst>
                    <a:gs pos="0">
                      <a:srgbClr val="FFFFFF"/>
                    </a:gs>
                    <a:gs pos="100000">
                      <a:srgbClr val="FFFFFF"/>
                    </a:gs>
                  </a:gsLst>
                  <a:lin ang="5400000" scaled="0"/>
                </a:gradFill>
                <a:ea typeface="Roboto" panose="02000000000000000000" pitchFamily="2" charset="0"/>
              </a:rPr>
              <a:t>.NET core libraries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8854" y="3207636"/>
            <a:ext cx="323238" cy="433390"/>
          </a:xfrm>
          <a:prstGeom prst="rect">
            <a:avLst/>
          </a:prstGeom>
        </p:spPr>
      </p:pic>
      <p:pic>
        <p:nvPicPr>
          <p:cNvPr id="35"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5456330" y="3291253"/>
            <a:ext cx="365432" cy="4238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11371078" y="3217226"/>
            <a:ext cx="365432" cy="4238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10189377" y="3193208"/>
            <a:ext cx="333097" cy="447818"/>
          </a:xfrm>
          <a:prstGeom prst="rect">
            <a:avLst/>
          </a:prstGeom>
        </p:spPr>
      </p:pic>
    </p:spTree>
    <p:extLst>
      <p:ext uri="{BB962C8B-B14F-4D97-AF65-F5344CB8AC3E}">
        <p14:creationId xmlns:p14="http://schemas.microsoft.com/office/powerpoint/2010/main" val="2463878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a:spLocks noGrp="1"/>
          </p:cNvSpPr>
          <p:nvPr>
            <p:ph type="title"/>
          </p:nvPr>
        </p:nvSpPr>
        <p:spPr>
          <a:xfrm>
            <a:off x="274567" y="296092"/>
            <a:ext cx="11886468" cy="917336"/>
          </a:xfrm>
        </p:spPr>
        <p:txBody>
          <a:bodyPr/>
          <a:lstStyle/>
          <a:p>
            <a:r>
              <a:rPr lang="en-US" dirty="0">
                <a:solidFill>
                  <a:schemeClr val="bg1"/>
                </a:solidFill>
              </a:rPr>
              <a:t>ASP.NET in a Nutshell</a:t>
            </a:r>
          </a:p>
        </p:txBody>
      </p:sp>
      <p:sp>
        <p:nvSpPr>
          <p:cNvPr id="28" name="Rectangle 27"/>
          <p:cNvSpPr/>
          <p:nvPr/>
        </p:nvSpPr>
        <p:spPr bwMode="auto">
          <a:xfrm>
            <a:off x="6507559" y="4277337"/>
            <a:ext cx="4611013" cy="1871808"/>
          </a:xfrm>
          <a:prstGeom prst="rect">
            <a:avLst/>
          </a:prstGeom>
          <a:solidFill>
            <a:srgbClr val="0072C6"/>
          </a:solidFill>
          <a:ln w="25400" cap="flat" cmpd="sng" algn="ctr">
            <a:noFill/>
            <a:prstDash val="solid"/>
            <a:headEnd type="none" w="med" len="med"/>
            <a:tailEnd type="none" w="med" len="med"/>
          </a:ln>
          <a:effectLst/>
        </p:spPr>
        <p:txBody>
          <a:bodyPr vert="horz" wrap="square" lIns="731020" tIns="274133" rIns="89577" bIns="89581" numCol="1" rtlCol="0" anchor="t" anchorCtr="0" compatLnSpc="1">
            <a:prstTxWarp prst="textNoShape">
              <a:avLst/>
            </a:prstTxWarp>
          </a:bodyPr>
          <a:lstStyle/>
          <a:p>
            <a:pPr defTabSz="913414"/>
            <a:endParaRPr lang="en-US" sz="2799" dirty="0">
              <a:gradFill>
                <a:gsLst>
                  <a:gs pos="14679">
                    <a:srgbClr val="FFFFFF"/>
                  </a:gs>
                  <a:gs pos="38000">
                    <a:srgbClr val="FFFFFF"/>
                  </a:gs>
                </a:gsLst>
                <a:lin ang="5400000" scaled="1"/>
              </a:gradFill>
              <a:latin typeface="Segoe UI Light"/>
            </a:endParaRPr>
          </a:p>
        </p:txBody>
      </p:sp>
      <p:sp>
        <p:nvSpPr>
          <p:cNvPr id="29" name="Rectangle 28"/>
          <p:cNvSpPr/>
          <p:nvPr/>
        </p:nvSpPr>
        <p:spPr bwMode="auto">
          <a:xfrm>
            <a:off x="1214550" y="3738914"/>
            <a:ext cx="5237900" cy="2410230"/>
          </a:xfrm>
          <a:prstGeom prst="rect">
            <a:avLst/>
          </a:prstGeom>
          <a:solidFill>
            <a:srgbClr val="0072C6"/>
          </a:solidFill>
          <a:ln w="25400" cap="flat" cmpd="sng" algn="ctr">
            <a:noFill/>
            <a:prstDash val="solid"/>
            <a:headEnd type="none" w="med" len="med"/>
            <a:tailEnd type="none" w="med" len="med"/>
          </a:ln>
          <a:effectLst/>
        </p:spPr>
        <p:txBody>
          <a:bodyPr vert="horz" wrap="square" lIns="731020" tIns="274133" rIns="89577" bIns="89581" numCol="1" rtlCol="0" anchor="t" anchorCtr="0" compatLnSpc="1">
            <a:prstTxWarp prst="textNoShape">
              <a:avLst/>
            </a:prstTxWarp>
          </a:bodyPr>
          <a:lstStyle/>
          <a:p>
            <a:pPr defTabSz="913414"/>
            <a:r>
              <a:rPr lang="en-US" sz="2799" dirty="0">
                <a:gradFill>
                  <a:gsLst>
                    <a:gs pos="14679">
                      <a:srgbClr val="FFFFFF"/>
                    </a:gs>
                    <a:gs pos="38000">
                      <a:srgbClr val="FFFFFF"/>
                    </a:gs>
                  </a:gsLst>
                  <a:lin ang="5400000" scaled="1"/>
                </a:gradFill>
                <a:latin typeface="Segoe UI Light"/>
              </a:rPr>
              <a:t>  </a:t>
            </a:r>
          </a:p>
        </p:txBody>
      </p:sp>
      <p:sp>
        <p:nvSpPr>
          <p:cNvPr id="30" name="TextBox 29"/>
          <p:cNvSpPr txBox="1"/>
          <p:nvPr/>
        </p:nvSpPr>
        <p:spPr>
          <a:xfrm>
            <a:off x="1280269" y="4268861"/>
            <a:ext cx="5172179" cy="531599"/>
          </a:xfrm>
          <a:prstGeom prst="rect">
            <a:avLst/>
          </a:prstGeom>
          <a:noFill/>
        </p:spPr>
        <p:txBody>
          <a:bodyPr wrap="square" rtlCol="0">
            <a:spAutoFit/>
          </a:bodyPr>
          <a:lstStyle/>
          <a:p>
            <a:pPr algn="ctr" defTabSz="913716"/>
            <a:r>
              <a:rPr lang="en-US" sz="2799"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31" name="TextBox 30"/>
          <p:cNvSpPr txBox="1"/>
          <p:nvPr/>
        </p:nvSpPr>
        <p:spPr>
          <a:xfrm>
            <a:off x="6590936" y="4280533"/>
            <a:ext cx="4423356" cy="531599"/>
          </a:xfrm>
          <a:prstGeom prst="rect">
            <a:avLst/>
          </a:prstGeom>
          <a:noFill/>
        </p:spPr>
        <p:txBody>
          <a:bodyPr wrap="square" rtlCol="0">
            <a:spAutoFit/>
          </a:bodyPr>
          <a:lstStyle/>
          <a:p>
            <a:pPr algn="ctr" defTabSz="913716"/>
            <a:r>
              <a:rPr lang="en-US" sz="2799" b="1" dirty="0">
                <a:solidFill>
                  <a:srgbClr val="FFFFFF"/>
                </a:solidFill>
                <a:latin typeface="Segoe UI Semibold" panose="020B0702040204020203" pitchFamily="34" charset="0"/>
                <a:cs typeface="Segoe UI Semibold" panose="020B0702040204020203" pitchFamily="34" charset="0"/>
              </a:rPr>
              <a:t>.NET </a:t>
            </a:r>
            <a:r>
              <a:rPr lang="en-US" sz="2799" dirty="0">
                <a:solidFill>
                  <a:srgbClr val="FFFFFF"/>
                </a:solidFill>
                <a:latin typeface="Segoe UI Semibold" panose="020B0702040204020203" pitchFamily="34" charset="0"/>
                <a:cs typeface="Segoe UI Semibold" panose="020B0702040204020203" pitchFamily="34" charset="0"/>
              </a:rPr>
              <a:t>Core</a:t>
            </a:r>
            <a:endParaRPr lang="en-US" sz="2799" b="1" dirty="0">
              <a:solidFill>
                <a:srgbClr val="FFFFFF"/>
              </a:solidFill>
              <a:latin typeface="Segoe UI Semibold" panose="020B0702040204020203" pitchFamily="34" charset="0"/>
              <a:cs typeface="Segoe UI Semibold" panose="020B0702040204020203" pitchFamily="34" charset="0"/>
            </a:endParaRPr>
          </a:p>
        </p:txBody>
      </p:sp>
      <p:pic>
        <p:nvPicPr>
          <p:cNvPr id="32" name="Picture 31"/>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776743" y="5443487"/>
            <a:ext cx="382057" cy="449814"/>
          </a:xfrm>
          <a:prstGeom prst="rect">
            <a:avLst/>
          </a:prstGeom>
        </p:spPr>
      </p:pic>
      <p:pic>
        <p:nvPicPr>
          <p:cNvPr id="33" name="Picture 2" descr="http://files.softicons.com/download/system-icons/windows-8-metro-icons-by-dakirby309/png/512x512/Folders%20&amp;%20OS/Linu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2698" y="5439897"/>
            <a:ext cx="510024" cy="50071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7302177" y="5399765"/>
            <a:ext cx="545902" cy="55442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3778516" y="5399765"/>
            <a:ext cx="545902" cy="554423"/>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1602243" y="4776915"/>
            <a:ext cx="4816355" cy="584284"/>
          </a:xfrm>
          <a:prstGeom prst="rect">
            <a:avLst/>
          </a:prstGeom>
        </p:spPr>
        <p:txBody>
          <a:bodyPr wrap="square">
            <a:spAutoFit/>
          </a:bodyPr>
          <a:lstStyle/>
          <a:p>
            <a:pPr algn="ctr" defTabSz="913462"/>
            <a:r>
              <a:rPr lang="en-US" sz="1567" i="1" dirty="0">
                <a:solidFill>
                  <a:srgbClr val="FFFFFF"/>
                </a:solidFill>
                <a:latin typeface="Segoe UI"/>
              </a:rPr>
              <a:t>Full .NET Framework for any scenario and </a:t>
            </a:r>
          </a:p>
          <a:p>
            <a:pPr algn="ctr" defTabSz="913462"/>
            <a:r>
              <a:rPr lang="en-US" sz="1567" i="1" dirty="0">
                <a:solidFill>
                  <a:srgbClr val="FFFFFF"/>
                </a:solidFill>
                <a:latin typeface="Segoe UI"/>
              </a:rPr>
              <a:t>library support on Windows</a:t>
            </a:r>
          </a:p>
        </p:txBody>
      </p:sp>
      <p:sp>
        <p:nvSpPr>
          <p:cNvPr id="37" name="Rectangle 36"/>
          <p:cNvSpPr/>
          <p:nvPr/>
        </p:nvSpPr>
        <p:spPr>
          <a:xfrm>
            <a:off x="6671236" y="4725715"/>
            <a:ext cx="4274998" cy="584284"/>
          </a:xfrm>
          <a:prstGeom prst="rect">
            <a:avLst/>
          </a:prstGeom>
        </p:spPr>
        <p:txBody>
          <a:bodyPr wrap="square">
            <a:spAutoFit/>
          </a:bodyPr>
          <a:lstStyle/>
          <a:p>
            <a:pPr algn="ctr" defTabSz="913462"/>
            <a:r>
              <a:rPr lang="en-US" sz="1567" i="1" dirty="0">
                <a:solidFill>
                  <a:srgbClr val="FFFFFF"/>
                </a:solidFill>
                <a:latin typeface="Segoe UI"/>
              </a:rPr>
              <a:t>Modular libraries &amp; runtime optimized for server and cloud workloads</a:t>
            </a:r>
          </a:p>
        </p:txBody>
      </p:sp>
      <p:sp>
        <p:nvSpPr>
          <p:cNvPr id="38" name="Rectangle 37"/>
          <p:cNvSpPr/>
          <p:nvPr/>
        </p:nvSpPr>
        <p:spPr bwMode="auto">
          <a:xfrm>
            <a:off x="1214551" y="3178176"/>
            <a:ext cx="3965700" cy="5146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ASP.NET 4.6  </a:t>
            </a:r>
            <a:r>
              <a:rPr lang="en-US" sz="1960" dirty="0" err="1">
                <a:gradFill>
                  <a:gsLst>
                    <a:gs pos="0">
                      <a:srgbClr val="FFFFFF"/>
                    </a:gs>
                    <a:gs pos="100000">
                      <a:srgbClr val="FFFFFF"/>
                    </a:gs>
                  </a:gsLst>
                  <a:lin ang="5400000" scaled="0"/>
                </a:gradFill>
                <a:latin typeface="Segoe UI"/>
                <a:ea typeface="Segoe UI" pitchFamily="34" charset="0"/>
                <a:cs typeface="Segoe UI" pitchFamily="34" charset="0"/>
              </a:rPr>
              <a:t>System.Web</a:t>
            </a:r>
            <a:endParaRPr lang="en-US" sz="19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2661227" y="2349841"/>
            <a:ext cx="1117290" cy="7627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MVC 5.x</a:t>
            </a:r>
          </a:p>
        </p:txBody>
      </p:sp>
      <p:sp>
        <p:nvSpPr>
          <p:cNvPr id="40" name="Rectangle 39"/>
          <p:cNvSpPr/>
          <p:nvPr/>
        </p:nvSpPr>
        <p:spPr bwMode="auto">
          <a:xfrm>
            <a:off x="5251351" y="2339979"/>
            <a:ext cx="5867220" cy="772656"/>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MVC / Web API 6</a:t>
            </a:r>
          </a:p>
        </p:txBody>
      </p:sp>
      <p:sp>
        <p:nvSpPr>
          <p:cNvPr id="41" name="Rectangle 40"/>
          <p:cNvSpPr/>
          <p:nvPr/>
        </p:nvSpPr>
        <p:spPr bwMode="auto">
          <a:xfrm>
            <a:off x="6507557" y="3738915"/>
            <a:ext cx="2321365" cy="494252"/>
          </a:xfrm>
          <a:prstGeom prst="rect">
            <a:avLst/>
          </a:prstGeom>
          <a:solidFill>
            <a:srgbClr val="0072C6"/>
          </a:solidFill>
          <a:ln w="25400" cap="flat" cmpd="sng" algn="ctr">
            <a:noFill/>
            <a:prstDash val="solid"/>
            <a:headEnd type="none" w="med" len="med"/>
            <a:tailEnd type="none" w="med" len="med"/>
          </a:ln>
          <a:effectLst/>
        </p:spPr>
        <p:txBody>
          <a:bodyPr vert="horz" wrap="square" lIns="730916" tIns="44760" rIns="89517" bIns="71612" numCol="1" rtlCol="0" anchor="t" anchorCtr="0" compatLnSpc="1">
            <a:prstTxWarp prst="textNoShape">
              <a:avLst/>
            </a:prstTxWarp>
          </a:bodyPr>
          <a:lstStyle/>
          <a:p>
            <a:pPr defTabSz="913237"/>
            <a:r>
              <a:rPr lang="en-US" sz="1960" dirty="0">
                <a:gradFill>
                  <a:gsLst>
                    <a:gs pos="14679">
                      <a:srgbClr val="FFFFFF"/>
                    </a:gs>
                    <a:gs pos="38000">
                      <a:srgbClr val="FFFFFF"/>
                    </a:gs>
                  </a:gsLst>
                  <a:lin ang="5400000" scaled="1"/>
                </a:gradFill>
                <a:latin typeface="Segoe UI"/>
              </a:rPr>
              <a:t>Core CLR</a:t>
            </a:r>
          </a:p>
        </p:txBody>
      </p:sp>
      <p:sp>
        <p:nvSpPr>
          <p:cNvPr id="42" name="Rectangle 41"/>
          <p:cNvSpPr/>
          <p:nvPr/>
        </p:nvSpPr>
        <p:spPr bwMode="auto">
          <a:xfrm>
            <a:off x="8879306" y="3748523"/>
            <a:ext cx="2239265" cy="484643"/>
          </a:xfrm>
          <a:prstGeom prst="rect">
            <a:avLst/>
          </a:prstGeom>
          <a:solidFill>
            <a:srgbClr val="0072C6"/>
          </a:solidFill>
          <a:ln w="25400" cap="flat" cmpd="sng" algn="ctr">
            <a:noFill/>
            <a:prstDash val="solid"/>
            <a:headEnd type="none" w="med" len="med"/>
            <a:tailEnd type="none" w="med" len="med"/>
          </a:ln>
          <a:effectLst/>
        </p:spPr>
        <p:txBody>
          <a:bodyPr vert="horz" wrap="square" lIns="730916" tIns="44760" rIns="89517" bIns="71612" numCol="1" rtlCol="0" anchor="t" anchorCtr="0" compatLnSpc="1">
            <a:prstTxWarp prst="textNoShape">
              <a:avLst/>
            </a:prstTxWarp>
          </a:bodyPr>
          <a:lstStyle/>
          <a:p>
            <a:pPr defTabSz="913237"/>
            <a:r>
              <a:rPr lang="en-US" sz="1960" dirty="0">
                <a:gradFill>
                  <a:gsLst>
                    <a:gs pos="14679">
                      <a:srgbClr val="FFFFFF"/>
                    </a:gs>
                    <a:gs pos="38000">
                      <a:srgbClr val="FFFFFF"/>
                    </a:gs>
                  </a:gsLst>
                  <a:lin ang="5400000" scaled="1"/>
                </a:gradFill>
                <a:latin typeface="Segoe UI"/>
              </a:rPr>
              <a:t>.Net Native</a:t>
            </a:r>
          </a:p>
        </p:txBody>
      </p:sp>
      <p:pic>
        <p:nvPicPr>
          <p:cNvPr id="43"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9152723" y="3810664"/>
            <a:ext cx="345363" cy="350754"/>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p:cNvSpPr/>
          <p:nvPr/>
        </p:nvSpPr>
        <p:spPr bwMode="auto">
          <a:xfrm>
            <a:off x="5251351" y="3178175"/>
            <a:ext cx="5867220" cy="5048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ASP.NET 5</a:t>
            </a:r>
          </a:p>
        </p:txBody>
      </p:sp>
      <p:sp>
        <p:nvSpPr>
          <p:cNvPr id="45" name="Rectangle 44"/>
          <p:cNvSpPr/>
          <p:nvPr/>
        </p:nvSpPr>
        <p:spPr bwMode="auto">
          <a:xfrm>
            <a:off x="3900423" y="2340697"/>
            <a:ext cx="1279827" cy="7627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Web API 2.2</a:t>
            </a:r>
          </a:p>
        </p:txBody>
      </p:sp>
      <p:sp>
        <p:nvSpPr>
          <p:cNvPr id="46" name="Rectangle 45"/>
          <p:cNvSpPr/>
          <p:nvPr/>
        </p:nvSpPr>
        <p:spPr bwMode="auto">
          <a:xfrm>
            <a:off x="1234865" y="2349841"/>
            <a:ext cx="1304454" cy="7627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Web</a:t>
            </a:r>
          </a:p>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Forms</a:t>
            </a:r>
          </a:p>
        </p:txBody>
      </p:sp>
      <p:sp>
        <p:nvSpPr>
          <p:cNvPr id="47" name="Rectangle 46"/>
          <p:cNvSpPr/>
          <p:nvPr/>
        </p:nvSpPr>
        <p:spPr bwMode="auto">
          <a:xfrm>
            <a:off x="1247178" y="1334458"/>
            <a:ext cx="9878237" cy="45275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Visual Basic 14</a:t>
            </a:r>
          </a:p>
        </p:txBody>
      </p:sp>
      <p:sp>
        <p:nvSpPr>
          <p:cNvPr id="48" name="Rectangle 47"/>
          <p:cNvSpPr/>
          <p:nvPr/>
        </p:nvSpPr>
        <p:spPr bwMode="auto">
          <a:xfrm>
            <a:off x="1247178" y="1841162"/>
            <a:ext cx="9878237" cy="4410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Tree>
    <p:extLst>
      <p:ext uri="{BB962C8B-B14F-4D97-AF65-F5344CB8AC3E}">
        <p14:creationId xmlns:p14="http://schemas.microsoft.com/office/powerpoint/2010/main" val="160386680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ASP.NET Core Stack</a:t>
            </a:r>
            <a:br>
              <a:rPr lang="en-US" dirty="0">
                <a:solidFill>
                  <a:schemeClr val="bg1"/>
                </a:solidFill>
              </a:rPr>
            </a:br>
            <a:endParaRPr lang="hr-HR" dirty="0"/>
          </a:p>
        </p:txBody>
      </p:sp>
      <p:sp>
        <p:nvSpPr>
          <p:cNvPr id="4" name="Rectangle 3"/>
          <p:cNvSpPr/>
          <p:nvPr/>
        </p:nvSpPr>
        <p:spPr>
          <a:xfrm>
            <a:off x="2494950" y="5381928"/>
            <a:ext cx="7270914" cy="647903"/>
          </a:xfrm>
          <a:prstGeom prst="rect">
            <a:avLst/>
          </a:prstGeom>
          <a:solidFill>
            <a:srgbClr val="8CB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OS</a:t>
            </a:r>
          </a:p>
        </p:txBody>
      </p:sp>
      <p:sp>
        <p:nvSpPr>
          <p:cNvPr id="5" name="Rectangle 4"/>
          <p:cNvSpPr/>
          <p:nvPr/>
        </p:nvSpPr>
        <p:spPr>
          <a:xfrm>
            <a:off x="2494950" y="3922007"/>
            <a:ext cx="7270914" cy="1353318"/>
          </a:xfrm>
          <a:prstGeom prst="rect">
            <a:avLst/>
          </a:prstGeom>
          <a:solidFill>
            <a:srgbClr val="007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399">
              <a:latin typeface="Segoe UI Light" panose="020B0502040204020203" pitchFamily="34" charset="0"/>
              <a:cs typeface="Segoe UI Light" panose="020B0502040204020203" pitchFamily="34" charset="0"/>
            </a:endParaRPr>
          </a:p>
        </p:txBody>
      </p:sp>
      <p:sp>
        <p:nvSpPr>
          <p:cNvPr id="6" name="Rectangle 5"/>
          <p:cNvSpPr/>
          <p:nvPr/>
        </p:nvSpPr>
        <p:spPr>
          <a:xfrm>
            <a:off x="2494950" y="3176717"/>
            <a:ext cx="3599462" cy="647903"/>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.NET CLR</a:t>
            </a:r>
          </a:p>
        </p:txBody>
      </p:sp>
      <p:sp>
        <p:nvSpPr>
          <p:cNvPr id="7" name="Rectangle 6"/>
          <p:cNvSpPr/>
          <p:nvPr/>
        </p:nvSpPr>
        <p:spPr>
          <a:xfrm>
            <a:off x="2494950" y="1302128"/>
            <a:ext cx="7270914" cy="1766927"/>
          </a:xfrm>
          <a:prstGeom prst="rect">
            <a:avLst/>
          </a:prstGeom>
          <a:solidFill>
            <a:srgbClr val="2C4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399">
              <a:latin typeface="Segoe UI Light" panose="020B0502040204020203" pitchFamily="34" charset="0"/>
              <a:cs typeface="Segoe UI Light" panose="020B0502040204020203" pitchFamily="34" charset="0"/>
            </a:endParaRPr>
          </a:p>
        </p:txBody>
      </p:sp>
      <p:sp>
        <p:nvSpPr>
          <p:cNvPr id="8" name="TextBox 7"/>
          <p:cNvSpPr txBox="1"/>
          <p:nvPr/>
        </p:nvSpPr>
        <p:spPr>
          <a:xfrm>
            <a:off x="2563352" y="1413301"/>
            <a:ext cx="1050398" cy="400006"/>
          </a:xfrm>
          <a:prstGeom prst="rect">
            <a:avLst/>
          </a:prstGeom>
          <a:noFill/>
        </p:spPr>
        <p:txBody>
          <a:bodyPr wrap="none" rtlCol="0">
            <a:spAutoFit/>
          </a:bodyPr>
          <a:lstStyle/>
          <a:p>
            <a:r>
              <a:rPr lang="hr-HR" sz="1999">
                <a:solidFill>
                  <a:schemeClr val="bg1"/>
                </a:solidFill>
                <a:latin typeface="Segoe UI Light" panose="020B0502040204020203" pitchFamily="34" charset="0"/>
                <a:cs typeface="Segoe UI Light" panose="020B0502040204020203" pitchFamily="34" charset="0"/>
              </a:rPr>
              <a:t>ASP.NET</a:t>
            </a:r>
          </a:p>
        </p:txBody>
      </p:sp>
      <p:sp>
        <p:nvSpPr>
          <p:cNvPr id="9" name="Rectangle 8"/>
          <p:cNvSpPr/>
          <p:nvPr/>
        </p:nvSpPr>
        <p:spPr>
          <a:xfrm>
            <a:off x="4422146" y="1557281"/>
            <a:ext cx="1439785" cy="81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Web API</a:t>
            </a:r>
          </a:p>
        </p:txBody>
      </p:sp>
      <p:sp>
        <p:nvSpPr>
          <p:cNvPr id="10" name="Rectangle 9"/>
          <p:cNvSpPr/>
          <p:nvPr/>
        </p:nvSpPr>
        <p:spPr>
          <a:xfrm>
            <a:off x="5969914" y="1557281"/>
            <a:ext cx="1439785" cy="81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MVC</a:t>
            </a:r>
          </a:p>
        </p:txBody>
      </p:sp>
      <p:sp>
        <p:nvSpPr>
          <p:cNvPr id="11" name="Rectangle 10"/>
          <p:cNvSpPr/>
          <p:nvPr/>
        </p:nvSpPr>
        <p:spPr>
          <a:xfrm>
            <a:off x="7517683" y="1563630"/>
            <a:ext cx="1439785" cy="8046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Web Pages</a:t>
            </a:r>
          </a:p>
        </p:txBody>
      </p:sp>
      <p:sp>
        <p:nvSpPr>
          <p:cNvPr id="18" name="TextBox 17"/>
          <p:cNvSpPr txBox="1"/>
          <p:nvPr/>
        </p:nvSpPr>
        <p:spPr>
          <a:xfrm>
            <a:off x="2541490" y="3932925"/>
            <a:ext cx="678214" cy="400006"/>
          </a:xfrm>
          <a:prstGeom prst="rect">
            <a:avLst/>
          </a:prstGeom>
          <a:noFill/>
        </p:spPr>
        <p:txBody>
          <a:bodyPr wrap="none" rtlCol="0">
            <a:spAutoFit/>
          </a:bodyPr>
          <a:lstStyle/>
          <a:p>
            <a:r>
              <a:rPr lang="hr-HR" sz="1999">
                <a:solidFill>
                  <a:schemeClr val="bg1"/>
                </a:solidFill>
                <a:latin typeface="Segoe UI Light" panose="020B0502040204020203" pitchFamily="34" charset="0"/>
                <a:cs typeface="Segoe UI Light" panose="020B0502040204020203" pitchFamily="34" charset="0"/>
              </a:rPr>
              <a:t>Host</a:t>
            </a:r>
          </a:p>
        </p:txBody>
      </p:sp>
      <p:sp>
        <p:nvSpPr>
          <p:cNvPr id="20" name="Rectangle 19"/>
          <p:cNvSpPr/>
          <p:nvPr/>
        </p:nvSpPr>
        <p:spPr>
          <a:xfrm>
            <a:off x="3790756" y="4094740"/>
            <a:ext cx="2735591" cy="10078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IIS</a:t>
            </a:r>
          </a:p>
        </p:txBody>
      </p:sp>
      <p:sp>
        <p:nvSpPr>
          <p:cNvPr id="21" name="Rectangle 20"/>
          <p:cNvSpPr/>
          <p:nvPr/>
        </p:nvSpPr>
        <p:spPr>
          <a:xfrm>
            <a:off x="6670326" y="4094740"/>
            <a:ext cx="2735591" cy="10078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Self-hosted</a:t>
            </a:r>
          </a:p>
        </p:txBody>
      </p:sp>
      <p:sp>
        <p:nvSpPr>
          <p:cNvPr id="22" name="Rectangle 21"/>
          <p:cNvSpPr/>
          <p:nvPr/>
        </p:nvSpPr>
        <p:spPr>
          <a:xfrm>
            <a:off x="6238391" y="3167498"/>
            <a:ext cx="3527473" cy="647903"/>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.NET Core CLR</a:t>
            </a:r>
          </a:p>
        </p:txBody>
      </p:sp>
      <p:sp>
        <p:nvSpPr>
          <p:cNvPr id="23" name="Rectangle 22"/>
          <p:cNvSpPr/>
          <p:nvPr/>
        </p:nvSpPr>
        <p:spPr>
          <a:xfrm>
            <a:off x="4422145" y="2451399"/>
            <a:ext cx="4535323" cy="401688"/>
          </a:xfrm>
          <a:prstGeom prst="rect">
            <a:avLst/>
          </a:prstGeom>
          <a:solidFill>
            <a:srgbClr val="910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latin typeface="Segoe UI Light" panose="020B0502040204020203" pitchFamily="34" charset="0"/>
                <a:cs typeface="Segoe UI Light" panose="020B0502040204020203" pitchFamily="34" charset="0"/>
              </a:rPr>
              <a:t>Middleware</a:t>
            </a:r>
            <a:endParaRPr lang="hr-HR" sz="2399"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65889006"/>
      </p:ext>
    </p:extLst>
  </p:cSld>
  <p:clrMapOvr>
    <a:masterClrMapping/>
  </p:clrMapOvr>
  <mc:AlternateContent xmlns:mc="http://schemas.openxmlformats.org/markup-compatibility/2006" xmlns:p14="http://schemas.microsoft.com/office/powerpoint/2010/main">
    <mc:Choice Requires="p14">
      <p:transition spd="med" p14:dur="600">
        <p:cover/>
      </p:transition>
    </mc:Choice>
    <mc:Fallback xmlns="">
      <p:transition spd="med">
        <p:cove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Views, and Controllers</a:t>
            </a:r>
          </a:p>
        </p:txBody>
      </p:sp>
      <p:sp>
        <p:nvSpPr>
          <p:cNvPr id="60" name="Content Placeholder 1"/>
          <p:cNvSpPr txBox="1">
            <a:spLocks/>
          </p:cNvSpPr>
          <p:nvPr/>
        </p:nvSpPr>
        <p:spPr>
          <a:xfrm>
            <a:off x="2051091" y="1122849"/>
            <a:ext cx="7434342" cy="5118250"/>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algn="r"/>
            <a:r>
              <a:rPr lang="en-US" sz="4799" dirty="0">
                <a:solidFill>
                  <a:schemeClr val="tx1">
                    <a:alpha val="99000"/>
                  </a:schemeClr>
                </a:solidFill>
                <a:latin typeface="Segoe UI Light" pitchFamily="34" charset="0"/>
              </a:rPr>
              <a:t>What does MVC look like?</a:t>
            </a:r>
          </a:p>
        </p:txBody>
      </p:sp>
      <p:sp>
        <p:nvSpPr>
          <p:cNvPr id="62" name="Left Arrow 61"/>
          <p:cNvSpPr/>
          <p:nvPr/>
        </p:nvSpPr>
        <p:spPr bwMode="auto">
          <a:xfrm rot="16200000">
            <a:off x="6519203" y="3492938"/>
            <a:ext cx="1293108" cy="323645"/>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3" name="Freeform 62"/>
          <p:cNvSpPr>
            <a:spLocks noEditPoints="1"/>
          </p:cNvSpPr>
          <p:nvPr/>
        </p:nvSpPr>
        <p:spPr bwMode="black">
          <a:xfrm>
            <a:off x="6822994" y="3396443"/>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6" name="Freeform 65"/>
          <p:cNvSpPr>
            <a:spLocks noEditPoints="1"/>
          </p:cNvSpPr>
          <p:nvPr/>
        </p:nvSpPr>
        <p:spPr bwMode="black">
          <a:xfrm>
            <a:off x="6023216" y="5711088"/>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7" name="Right Arrow 66"/>
          <p:cNvSpPr/>
          <p:nvPr/>
        </p:nvSpPr>
        <p:spPr bwMode="auto">
          <a:xfrm>
            <a:off x="6876140" y="5777626"/>
            <a:ext cx="500884" cy="396935"/>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9" name="Rectangle 68"/>
          <p:cNvSpPr/>
          <p:nvPr/>
        </p:nvSpPr>
        <p:spPr bwMode="auto">
          <a:xfrm>
            <a:off x="6023217" y="2022526"/>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Controller</a:t>
            </a:r>
          </a:p>
        </p:txBody>
      </p:sp>
      <p:sp>
        <p:nvSpPr>
          <p:cNvPr id="72" name="Rectangle 71"/>
          <p:cNvSpPr/>
          <p:nvPr/>
        </p:nvSpPr>
        <p:spPr bwMode="auto">
          <a:xfrm>
            <a:off x="6023217" y="4301314"/>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View</a:t>
            </a:r>
          </a:p>
        </p:txBody>
      </p:sp>
      <p:sp>
        <p:nvSpPr>
          <p:cNvPr id="74" name="Right Arrow 73"/>
          <p:cNvSpPr/>
          <p:nvPr/>
        </p:nvSpPr>
        <p:spPr bwMode="auto">
          <a:xfrm>
            <a:off x="3018956" y="2022528"/>
            <a:ext cx="2285080" cy="999057"/>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Request</a:t>
            </a:r>
          </a:p>
        </p:txBody>
      </p:sp>
      <p:sp>
        <p:nvSpPr>
          <p:cNvPr id="76" name="Left Arrow 75"/>
          <p:cNvSpPr/>
          <p:nvPr/>
        </p:nvSpPr>
        <p:spPr bwMode="auto">
          <a:xfrm>
            <a:off x="3018956" y="4294231"/>
            <a:ext cx="2285080" cy="999057"/>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Response</a:t>
            </a:r>
          </a:p>
        </p:txBody>
      </p:sp>
      <p:sp>
        <p:nvSpPr>
          <p:cNvPr id="78" name="Content Placeholder 2"/>
          <p:cNvSpPr txBox="1">
            <a:spLocks/>
          </p:cNvSpPr>
          <p:nvPr/>
        </p:nvSpPr>
        <p:spPr>
          <a:xfrm>
            <a:off x="7696183" y="3543014"/>
            <a:ext cx="1142540" cy="396791"/>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593">
              <a:spcBef>
                <a:spcPts val="1200"/>
              </a:spcBef>
              <a:buNone/>
              <a:defRPr/>
            </a:pPr>
            <a:r>
              <a:rPr lang="en-US" sz="2399" dirty="0">
                <a:solidFill>
                  <a:srgbClr val="00AEEF"/>
                </a:solidFill>
                <a:latin typeface="Segoe UI"/>
              </a:rPr>
              <a:t>Model</a:t>
            </a:r>
          </a:p>
        </p:txBody>
      </p:sp>
      <p:sp>
        <p:nvSpPr>
          <p:cNvPr id="3" name="TextBox 2"/>
          <p:cNvSpPr txBox="1"/>
          <p:nvPr/>
        </p:nvSpPr>
        <p:spPr>
          <a:xfrm>
            <a:off x="7377024" y="5468466"/>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80" name="TextBox 79"/>
          <p:cNvSpPr txBox="1"/>
          <p:nvPr/>
        </p:nvSpPr>
        <p:spPr>
          <a:xfrm>
            <a:off x="3720242" y="3480119"/>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79" name="TextBox 78"/>
          <p:cNvSpPr txBox="1"/>
          <p:nvPr/>
        </p:nvSpPr>
        <p:spPr>
          <a:xfrm>
            <a:off x="4125795" y="3741409"/>
            <a:ext cx="949582" cy="845404"/>
          </a:xfrm>
          <a:prstGeom prst="rect">
            <a:avLst/>
          </a:prstGeom>
          <a:noFill/>
        </p:spPr>
        <p:txBody>
          <a:bodyPr wrap="square" rtlCol="0">
            <a:spAutoFit/>
          </a:bodyPr>
          <a:lstStyle/>
          <a:p>
            <a:r>
              <a:rPr lang="en-US" sz="4799" dirty="0">
                <a:solidFill>
                  <a:srgbClr val="00AEEF"/>
                </a:solidFill>
                <a:latin typeface="Segoe UI Symbol" panose="020B0502040204020203" pitchFamily="34" charset="0"/>
                <a:ea typeface="Segoe UI Symbol" panose="020B0502040204020203" pitchFamily="34" charset="0"/>
              </a:rPr>
              <a:t></a:t>
            </a:r>
            <a:endParaRPr lang="en-US" sz="1799" dirty="0">
              <a:solidFill>
                <a:srgbClr val="00AEEF"/>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1266033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animBg="1"/>
      <p:bldP spid="63" grpId="0" animBg="1"/>
      <p:bldP spid="66" grpId="0" animBg="1"/>
      <p:bldP spid="67" grpId="0" animBg="1"/>
      <p:bldP spid="69" grpId="0" animBg="1"/>
      <p:bldP spid="72" grpId="0" animBg="1"/>
      <p:bldP spid="74" grpId="0" animBg="1"/>
      <p:bldP spid="76" grpId="0" animBg="1"/>
      <p:bldP spid="78" grpId="0"/>
      <p:bldP spid="3" grpId="0"/>
      <p:bldP spid="80" grpId="0"/>
      <p:bldP spid="7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Middleware</a:t>
            </a:r>
          </a:p>
        </p:txBody>
      </p:sp>
      <p:pic>
        <p:nvPicPr>
          <p:cNvPr id="4" name="Picture 3"/>
          <p:cNvPicPr>
            <a:picLocks noChangeAspect="1"/>
          </p:cNvPicPr>
          <p:nvPr/>
        </p:nvPicPr>
        <p:blipFill>
          <a:blip r:embed="rId3"/>
          <a:stretch>
            <a:fillRect/>
          </a:stretch>
        </p:blipFill>
        <p:spPr>
          <a:xfrm>
            <a:off x="1800225" y="1237445"/>
            <a:ext cx="7829550" cy="5260616"/>
          </a:xfrm>
          <a:prstGeom prst="rect">
            <a:avLst/>
          </a:prstGeom>
        </p:spPr>
      </p:pic>
    </p:spTree>
    <p:extLst>
      <p:ext uri="{BB962C8B-B14F-4D97-AF65-F5344CB8AC3E}">
        <p14:creationId xmlns:p14="http://schemas.microsoft.com/office/powerpoint/2010/main" val="17756428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APIs</a:t>
            </a:r>
          </a:p>
        </p:txBody>
      </p:sp>
      <p:sp>
        <p:nvSpPr>
          <p:cNvPr id="4" name="Rectangle 3"/>
          <p:cNvSpPr/>
          <p:nvPr/>
        </p:nvSpPr>
        <p:spPr bwMode="gray">
          <a:xfrm>
            <a:off x="1038035" y="2783040"/>
            <a:ext cx="2742486" cy="1982061"/>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5" name="Rectangle 4"/>
          <p:cNvSpPr/>
          <p:nvPr/>
        </p:nvSpPr>
        <p:spPr bwMode="gray">
          <a:xfrm>
            <a:off x="8403686" y="2906607"/>
            <a:ext cx="2742486" cy="1734925"/>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8"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HTML5 App</a:t>
            </a:r>
            <a:endParaRPr lang="en-US" sz="5398"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6" name="Rectangle 5"/>
          <p:cNvSpPr/>
          <p:nvPr/>
        </p:nvSpPr>
        <p:spPr bwMode="gray">
          <a:xfrm>
            <a:off x="4965594" y="1197052"/>
            <a:ext cx="2255717" cy="1527748"/>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 API</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8" name="Right Arrow 7"/>
          <p:cNvSpPr/>
          <p:nvPr/>
        </p:nvSpPr>
        <p:spPr>
          <a:xfrm rot="5400000">
            <a:off x="5603027" y="3610549"/>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9" name="Right Arrow 8"/>
          <p:cNvSpPr/>
          <p:nvPr/>
        </p:nvSpPr>
        <p:spPr>
          <a:xfrm rot="7669378">
            <a:off x="4078822" y="3075668"/>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0" name="Right Arrow 9"/>
          <p:cNvSpPr/>
          <p:nvPr/>
        </p:nvSpPr>
        <p:spPr>
          <a:xfrm rot="2206537">
            <a:off x="6974269" y="3121472"/>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6" name="Rectangle 15"/>
          <p:cNvSpPr/>
          <p:nvPr/>
        </p:nvSpPr>
        <p:spPr bwMode="gray">
          <a:xfrm>
            <a:off x="4720861" y="4568130"/>
            <a:ext cx="2742486" cy="1982061"/>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Mobile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Tree>
    <p:extLst>
      <p:ext uri="{BB962C8B-B14F-4D97-AF65-F5344CB8AC3E}">
        <p14:creationId xmlns:p14="http://schemas.microsoft.com/office/powerpoint/2010/main" val="393430857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Angular App</a:t>
            </a:r>
          </a:p>
        </p:txBody>
      </p:sp>
      <p:pic>
        <p:nvPicPr>
          <p:cNvPr id="2" name="Picture 1"/>
          <p:cNvPicPr>
            <a:picLocks noChangeAspect="1"/>
          </p:cNvPicPr>
          <p:nvPr/>
        </p:nvPicPr>
        <p:blipFill>
          <a:blip r:embed="rId3"/>
          <a:stretch>
            <a:fillRect/>
          </a:stretch>
        </p:blipFill>
        <p:spPr>
          <a:xfrm>
            <a:off x="5359752" y="585353"/>
            <a:ext cx="6459055" cy="5693290"/>
          </a:xfrm>
          <a:prstGeom prst="rect">
            <a:avLst/>
          </a:prstGeom>
        </p:spPr>
      </p:pic>
      <p:sp>
        <p:nvSpPr>
          <p:cNvPr id="6" name="Rounded Rectangle 5"/>
          <p:cNvSpPr/>
          <p:nvPr/>
        </p:nvSpPr>
        <p:spPr>
          <a:xfrm>
            <a:off x="7169031" y="3431997"/>
            <a:ext cx="3931506" cy="92748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Picture 2"/>
          <p:cNvPicPr>
            <a:picLocks noChangeAspect="1"/>
          </p:cNvPicPr>
          <p:nvPr/>
        </p:nvPicPr>
        <p:blipFill>
          <a:blip r:embed="rId4"/>
          <a:stretch>
            <a:fillRect/>
          </a:stretch>
        </p:blipFill>
        <p:spPr>
          <a:xfrm>
            <a:off x="250241" y="1466277"/>
            <a:ext cx="6351521" cy="4323224"/>
          </a:xfrm>
          <a:prstGeom prst="rect">
            <a:avLst/>
          </a:prstGeom>
          <a:effectLst>
            <a:outerShdw blurRad="63500" sx="102000" sy="102000" algn="ctr" rotWithShape="0">
              <a:prstClr val="black">
                <a:alpha val="40000"/>
              </a:prstClr>
            </a:outerShdw>
          </a:effectLst>
        </p:spPr>
      </p:pic>
      <p:sp>
        <p:nvSpPr>
          <p:cNvPr id="8" name="Rounded Rectangle 7"/>
          <p:cNvSpPr/>
          <p:nvPr/>
        </p:nvSpPr>
        <p:spPr>
          <a:xfrm>
            <a:off x="1460247" y="3431997"/>
            <a:ext cx="4990515" cy="193312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535845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a:t>
            </a:r>
            <a:br>
              <a:rPr lang="en-US" dirty="0"/>
            </a:br>
            <a:r>
              <a:rPr lang="en-US" sz="4704" dirty="0"/>
              <a:t>Any developer, any app, any platform</a:t>
            </a:r>
          </a:p>
        </p:txBody>
      </p:sp>
      <p:pic>
        <p:nvPicPr>
          <p:cNvPr id="10"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5242432" y="4397299"/>
            <a:ext cx="811418" cy="8240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377422" y="4601201"/>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OS X</a:t>
            </a:r>
          </a:p>
        </p:txBody>
      </p:sp>
      <p:sp>
        <p:nvSpPr>
          <p:cNvPr id="12" name="TextBox 11"/>
          <p:cNvSpPr txBox="1"/>
          <p:nvPr/>
        </p:nvSpPr>
        <p:spPr>
          <a:xfrm>
            <a:off x="3105329" y="4601200"/>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iOS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425" y="4198850"/>
            <a:ext cx="1226130" cy="122613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117" y="4229890"/>
            <a:ext cx="1195089" cy="1195089"/>
          </a:xfrm>
          <a:prstGeom prst="rect">
            <a:avLst/>
          </a:prstGeom>
        </p:spPr>
      </p:pic>
      <p:pic>
        <p:nvPicPr>
          <p:cNvPr id="9" name="Picture 8"/>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a:stretch/>
        </p:blipFill>
        <p:spPr>
          <a:xfrm>
            <a:off x="7289672" y="4549240"/>
            <a:ext cx="717602" cy="571706"/>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3649" r="61689"/>
          <a:stretch/>
        </p:blipFill>
        <p:spPr>
          <a:xfrm>
            <a:off x="8160594" y="4399875"/>
            <a:ext cx="735649" cy="88277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4413" y="4258288"/>
            <a:ext cx="1112460" cy="1112460"/>
          </a:xfrm>
          <a:prstGeom prst="rect">
            <a:avLst/>
          </a:prstGeom>
        </p:spPr>
      </p:pic>
    </p:spTree>
    <p:extLst>
      <p:ext uri="{BB962C8B-B14F-4D97-AF65-F5344CB8AC3E}">
        <p14:creationId xmlns:p14="http://schemas.microsoft.com/office/powerpoint/2010/main" val="261147499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 Controller</a:t>
            </a:r>
          </a:p>
        </p:txBody>
      </p:sp>
      <p:pic>
        <p:nvPicPr>
          <p:cNvPr id="12" name="Picture 11"/>
          <p:cNvPicPr>
            <a:picLocks noChangeAspect="1"/>
          </p:cNvPicPr>
          <p:nvPr/>
        </p:nvPicPr>
        <p:blipFill>
          <a:blip r:embed="rId3"/>
          <a:stretch>
            <a:fillRect/>
          </a:stretch>
        </p:blipFill>
        <p:spPr>
          <a:xfrm>
            <a:off x="376819" y="1466866"/>
            <a:ext cx="8170322" cy="5123116"/>
          </a:xfrm>
          <a:prstGeom prst="rect">
            <a:avLst/>
          </a:prstGeom>
        </p:spPr>
      </p:pic>
      <p:pic>
        <p:nvPicPr>
          <p:cNvPr id="14" name="Picture 13"/>
          <p:cNvPicPr>
            <a:picLocks noChangeAspect="1"/>
          </p:cNvPicPr>
          <p:nvPr/>
        </p:nvPicPr>
        <p:blipFill>
          <a:blip r:embed="rId4"/>
          <a:stretch>
            <a:fillRect/>
          </a:stretch>
        </p:blipFill>
        <p:spPr>
          <a:xfrm>
            <a:off x="5830032" y="1059555"/>
            <a:ext cx="6103935" cy="3056729"/>
          </a:xfrm>
          <a:prstGeom prst="rect">
            <a:avLst/>
          </a:prstGeom>
          <a:effectLst>
            <a:outerShdw blurRad="63500" sx="102000" sy="102000" algn="ctr" rotWithShape="0">
              <a:prstClr val="black">
                <a:alpha val="40000"/>
              </a:prstClr>
            </a:outerShdw>
          </a:effectLst>
        </p:spPr>
      </p:pic>
      <p:sp>
        <p:nvSpPr>
          <p:cNvPr id="18" name="Rounded Rectangle 17"/>
          <p:cNvSpPr/>
          <p:nvPr/>
        </p:nvSpPr>
        <p:spPr>
          <a:xfrm>
            <a:off x="2141141" y="3477971"/>
            <a:ext cx="2152155" cy="342813"/>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5965520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ASP.NET Core</a:t>
            </a:r>
          </a:p>
        </p:txBody>
      </p:sp>
    </p:spTree>
    <p:extLst>
      <p:ext uri="{BB962C8B-B14F-4D97-AF65-F5344CB8AC3E}">
        <p14:creationId xmlns:p14="http://schemas.microsoft.com/office/powerpoint/2010/main" val="10643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487" y="1174534"/>
            <a:ext cx="11728964" cy="5115824"/>
          </a:xfrm>
        </p:spPr>
        <p:txBody>
          <a:bodyPr/>
          <a:lstStyle/>
          <a:p>
            <a:pPr>
              <a:buFont typeface="Arial" panose="020B0604020202020204" pitchFamily="34" charset="0"/>
              <a:buChar char="•"/>
            </a:pPr>
            <a:r>
              <a:rPr lang="es-AR" dirty="0"/>
              <a:t>.NET Core </a:t>
            </a:r>
            <a:r>
              <a:rPr lang="en-US" dirty="0"/>
              <a:t>offers providers for Data Access on different platforms</a:t>
            </a:r>
            <a:r>
              <a:rPr lang="es-AR" dirty="0"/>
              <a:t>:</a:t>
            </a:r>
          </a:p>
          <a:p>
            <a:pPr lvl="1">
              <a:buFont typeface="Arial" panose="020B0604020202020204" pitchFamily="34" charset="0"/>
              <a:buChar char="•"/>
            </a:pPr>
            <a:r>
              <a:rPr lang="es-AR" sz="2799" dirty="0"/>
              <a:t>SQL Server / Azure SQL </a:t>
            </a:r>
            <a:r>
              <a:rPr lang="es-AR" sz="2799" dirty="0" err="1"/>
              <a:t>Database</a:t>
            </a:r>
            <a:endParaRPr lang="es-AR" sz="2799" dirty="0"/>
          </a:p>
          <a:p>
            <a:pPr lvl="1">
              <a:buFont typeface="Arial" panose="020B0604020202020204" pitchFamily="34" charset="0"/>
              <a:buChar char="•"/>
            </a:pPr>
            <a:r>
              <a:rPr lang="es-AR" sz="2799" dirty="0"/>
              <a:t>PostgreSQL</a:t>
            </a:r>
          </a:p>
          <a:p>
            <a:pPr lvl="1">
              <a:buFont typeface="Arial" panose="020B0604020202020204" pitchFamily="34" charset="0"/>
              <a:buChar char="•"/>
            </a:pPr>
            <a:r>
              <a:rPr lang="en-US" sz="2799" dirty="0"/>
              <a:t>SQLite</a:t>
            </a:r>
          </a:p>
          <a:p>
            <a:pPr lvl="1">
              <a:buFont typeface="Arial" panose="020B0604020202020204" pitchFamily="34" charset="0"/>
              <a:buChar char="•"/>
            </a:pPr>
            <a:r>
              <a:rPr lang="en-US" sz="2799" dirty="0"/>
              <a:t>MySQL</a:t>
            </a:r>
            <a:endParaRPr lang="es-AR" sz="2799" dirty="0"/>
          </a:p>
          <a:p>
            <a:pPr marL="0" indent="0">
              <a:buNone/>
            </a:pPr>
            <a:endParaRPr lang="es-AR" dirty="0"/>
          </a:p>
          <a:p>
            <a:pPr>
              <a:buFont typeface="Arial" panose="020B0604020202020204" pitchFamily="34" charset="0"/>
              <a:buChar char="•"/>
            </a:pPr>
            <a:r>
              <a:rPr lang="en-US" sz="2400" dirty="0"/>
              <a:t>No changes to the data access code</a:t>
            </a:r>
            <a:endParaRPr lang="es-AR" sz="2399" dirty="0"/>
          </a:p>
          <a:p>
            <a:pPr lvl="1">
              <a:buFont typeface="Arial" panose="020B0604020202020204" pitchFamily="34" charset="0"/>
              <a:buChar char="•"/>
            </a:pPr>
            <a:r>
              <a:rPr lang="es-AR" sz="1400" dirty="0"/>
              <a:t>ADO.NET</a:t>
            </a:r>
          </a:p>
          <a:p>
            <a:pPr lvl="1">
              <a:buFont typeface="Arial" panose="020B0604020202020204" pitchFamily="34" charset="0"/>
              <a:buChar char="•"/>
            </a:pPr>
            <a:r>
              <a:rPr lang="es-AR" sz="1400" dirty="0" err="1"/>
              <a:t>Entity</a:t>
            </a:r>
            <a:r>
              <a:rPr lang="es-AR" sz="1400" dirty="0"/>
              <a:t> Framework</a:t>
            </a:r>
          </a:p>
          <a:p>
            <a:pPr>
              <a:buFont typeface="Arial" panose="020B0604020202020204" pitchFamily="34" charset="0"/>
              <a:buChar char="•"/>
            </a:pPr>
            <a:r>
              <a:rPr lang="es-AR" sz="2399" dirty="0"/>
              <a:t>No data </a:t>
            </a:r>
            <a:r>
              <a:rPr lang="es-AR" sz="2399" dirty="0" err="1"/>
              <a:t>migration</a:t>
            </a:r>
            <a:r>
              <a:rPr lang="es-AR" sz="2399" dirty="0"/>
              <a:t> </a:t>
            </a:r>
            <a:r>
              <a:rPr lang="es-AR" sz="2399" dirty="0" err="1"/>
              <a:t>needed</a:t>
            </a:r>
            <a:endParaRPr lang="es-AR" sz="2399" dirty="0"/>
          </a:p>
        </p:txBody>
      </p:sp>
      <p:sp>
        <p:nvSpPr>
          <p:cNvPr id="3" name="Title 2"/>
          <p:cNvSpPr>
            <a:spLocks noGrp="1"/>
          </p:cNvSpPr>
          <p:nvPr>
            <p:ph type="title"/>
          </p:nvPr>
        </p:nvSpPr>
        <p:spPr/>
        <p:txBody>
          <a:bodyPr/>
          <a:lstStyle/>
          <a:p>
            <a:r>
              <a:rPr lang="es-AR" dirty="0"/>
              <a:t>Data Access</a:t>
            </a:r>
          </a:p>
        </p:txBody>
      </p:sp>
      <p:pic>
        <p:nvPicPr>
          <p:cNvPr id="11" name="Picture 6" descr="\\MAGNUM\Projects\Microsoft\Cloud Power FY12\Design\ICONS_PNG\Cloud.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6611691" y="1674017"/>
            <a:ext cx="3079856" cy="3079856"/>
          </a:xfrm>
          <a:prstGeom prst="rect">
            <a:avLst/>
          </a:prstGeom>
          <a:noFill/>
        </p:spPr>
      </p:pic>
      <p:sp>
        <p:nvSpPr>
          <p:cNvPr id="4" name="Flowchart: Magnetic Disk 3"/>
          <p:cNvSpPr>
            <a:spLocks noChangeAspect="1"/>
          </p:cNvSpPr>
          <p:nvPr/>
        </p:nvSpPr>
        <p:spPr bwMode="auto">
          <a:xfrm>
            <a:off x="7484630" y="2770448"/>
            <a:ext cx="1323878" cy="886998"/>
          </a:xfrm>
          <a:prstGeom prst="flowChartMagneticDisk">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596" tIns="89596" rIns="33602" bIns="33602" rtlCol="0" anchor="ctr" anchorCtr="0"/>
          <a:lstStyle/>
          <a:p>
            <a:pPr algn="ctr" defTabSz="913577"/>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Azure</a:t>
            </a:r>
            <a:r>
              <a:rPr lang="es-AR" sz="1763" dirty="0">
                <a:gradFill>
                  <a:gsLst>
                    <a:gs pos="0">
                      <a:srgbClr val="FFFFFF"/>
                    </a:gs>
                    <a:gs pos="100000">
                      <a:srgbClr val="FFFFFF"/>
                    </a:gs>
                  </a:gsLst>
                  <a:lin ang="5400000" scaled="0"/>
                </a:gradFill>
                <a:latin typeface="Segoe UI"/>
                <a:ea typeface="Segoe UI" pitchFamily="34" charset="0"/>
                <a:cs typeface="Segoe UI" pitchFamily="34" charset="0"/>
              </a:rPr>
              <a:t> SQL </a:t>
            </a:r>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Database</a:t>
            </a:r>
            <a:endParaRPr lang="es-AR" sz="176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2" descr="\\MAGNUM\Projects\Microsoft\Cloud Power FY12\Design\ICONS_PNG\Tower.png"/>
          <p:cNvPicPr>
            <a:picLocks noChangeAspect="1" noChangeArrowheads="1"/>
          </p:cNvPicPr>
          <p:nvPr/>
        </p:nvPicPr>
        <p:blipFill>
          <a:blip r:embed="rId3" cstate="print">
            <a:duotone>
              <a:prstClr val="black"/>
              <a:schemeClr val="tx2">
                <a:tint val="45000"/>
                <a:satMod val="400000"/>
              </a:schemeClr>
            </a:duotone>
          </a:blip>
          <a:stretch>
            <a:fillRect/>
          </a:stretch>
        </p:blipFill>
        <p:spPr bwMode="auto">
          <a:xfrm>
            <a:off x="9327455" y="1772034"/>
            <a:ext cx="2736328" cy="2736328"/>
          </a:xfrm>
          <a:prstGeom prst="rect">
            <a:avLst/>
          </a:prstGeom>
          <a:noFill/>
        </p:spPr>
      </p:pic>
      <p:sp>
        <p:nvSpPr>
          <p:cNvPr id="6" name="Flowchart: Magnetic Disk 5"/>
          <p:cNvSpPr>
            <a:spLocks noChangeAspect="1"/>
          </p:cNvSpPr>
          <p:nvPr/>
        </p:nvSpPr>
        <p:spPr bwMode="auto">
          <a:xfrm>
            <a:off x="10316451" y="3184450"/>
            <a:ext cx="1367549" cy="916257"/>
          </a:xfrm>
          <a:prstGeom prst="flowChartMagneticDisk">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89596" tIns="89596" rIns="33602" bIns="33602" rtlCol="0" anchor="ctr" anchorCtr="0"/>
          <a:lstStyle/>
          <a:p>
            <a:pPr algn="ctr" defTabSz="913577"/>
            <a:r>
              <a:rPr lang="es-AR" sz="1763" dirty="0">
                <a:gradFill>
                  <a:gsLst>
                    <a:gs pos="0">
                      <a:srgbClr val="FFFFFF"/>
                    </a:gs>
                    <a:gs pos="100000">
                      <a:srgbClr val="FFFFFF"/>
                    </a:gs>
                  </a:gsLst>
                  <a:lin ang="5400000" scaled="0"/>
                </a:gradFill>
                <a:latin typeface="Segoe UI"/>
                <a:ea typeface="Segoe UI" pitchFamily="34" charset="0"/>
                <a:cs typeface="Segoe UI" pitchFamily="34" charset="0"/>
              </a:rPr>
              <a:t>SQL Server</a:t>
            </a:r>
          </a:p>
        </p:txBody>
      </p:sp>
      <p:sp>
        <p:nvSpPr>
          <p:cNvPr id="13" name="TextBox 12"/>
          <p:cNvSpPr txBox="1"/>
          <p:nvPr/>
        </p:nvSpPr>
        <p:spPr>
          <a:xfrm>
            <a:off x="9755705" y="4029583"/>
            <a:ext cx="1642220"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err="1">
                <a:latin typeface="Segoe UI"/>
              </a:rPr>
              <a:t>On</a:t>
            </a:r>
            <a:r>
              <a:rPr lang="es-AR" sz="1959" dirty="0">
                <a:latin typeface="Segoe UI"/>
              </a:rPr>
              <a:t> </a:t>
            </a:r>
            <a:r>
              <a:rPr lang="es-AR" sz="1959" dirty="0" err="1">
                <a:latin typeface="Segoe UI"/>
              </a:rPr>
              <a:t>premise</a:t>
            </a:r>
            <a:endParaRPr lang="es-AR" sz="1959" dirty="0">
              <a:latin typeface="Segoe UI"/>
            </a:endParaRPr>
          </a:p>
        </p:txBody>
      </p:sp>
      <p:sp>
        <p:nvSpPr>
          <p:cNvPr id="14" name="TextBox 13"/>
          <p:cNvSpPr txBox="1"/>
          <p:nvPr/>
        </p:nvSpPr>
        <p:spPr>
          <a:xfrm>
            <a:off x="7523828" y="4029583"/>
            <a:ext cx="1254523"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a:latin typeface="Segoe UI"/>
              </a:rPr>
              <a:t>In </a:t>
            </a:r>
            <a:r>
              <a:rPr lang="es-AR" sz="1959" dirty="0" err="1">
                <a:latin typeface="Segoe UI"/>
              </a:rPr>
              <a:t>cloud</a:t>
            </a:r>
            <a:endParaRPr lang="es-AR" sz="1959" dirty="0">
              <a:latin typeface="Segoe UI"/>
            </a:endParaRPr>
          </a:p>
        </p:txBody>
      </p:sp>
    </p:spTree>
    <p:extLst>
      <p:ext uri="{BB962C8B-B14F-4D97-AF65-F5344CB8AC3E}">
        <p14:creationId xmlns:p14="http://schemas.microsoft.com/office/powerpoint/2010/main" val="284536341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180375"/>
          </a:xfrm>
        </p:spPr>
        <p:txBody>
          <a:bodyPr/>
          <a:lstStyle/>
          <a:p>
            <a:r>
              <a:rPr lang="es-AR" sz="3600" dirty="0" err="1">
                <a:solidFill>
                  <a:schemeClr val="bg1"/>
                </a:solidFill>
              </a:rPr>
              <a:t>Xcopy</a:t>
            </a:r>
            <a:r>
              <a:rPr lang="es-AR" sz="3600" dirty="0">
                <a:solidFill>
                  <a:schemeClr val="bg1"/>
                </a:solidFill>
              </a:rPr>
              <a:t> </a:t>
            </a:r>
            <a:r>
              <a:rPr lang="es-AR" sz="3600" dirty="0" err="1">
                <a:solidFill>
                  <a:schemeClr val="bg1"/>
                </a:solidFill>
              </a:rPr>
              <a:t>deployment</a:t>
            </a:r>
            <a:endParaRPr lang="es-AR" sz="3600" dirty="0">
              <a:solidFill>
                <a:schemeClr val="bg1"/>
              </a:solidFill>
            </a:endParaRPr>
          </a:p>
          <a:p>
            <a:pPr lvl="1"/>
            <a:r>
              <a:rPr lang="es-AR" dirty="0" err="1">
                <a:solidFill>
                  <a:schemeClr val="bg1"/>
                </a:solidFill>
                <a:latin typeface="+mj-lt"/>
              </a:rPr>
              <a:t>On-premises</a:t>
            </a:r>
            <a:endParaRPr lang="es-AR" dirty="0">
              <a:solidFill>
                <a:schemeClr val="bg1"/>
              </a:solidFill>
              <a:latin typeface="+mj-lt"/>
            </a:endParaRPr>
          </a:p>
          <a:p>
            <a:pPr lvl="1"/>
            <a:r>
              <a:rPr lang="es-AR" dirty="0">
                <a:solidFill>
                  <a:schemeClr val="bg1"/>
                </a:solidFill>
                <a:latin typeface="+mj-lt"/>
              </a:rPr>
              <a:t>Azure - Windows </a:t>
            </a:r>
            <a:r>
              <a:rPr lang="es-AR" dirty="0" err="1">
                <a:solidFill>
                  <a:schemeClr val="bg1"/>
                </a:solidFill>
                <a:latin typeface="+mj-lt"/>
              </a:rPr>
              <a:t>or</a:t>
            </a:r>
            <a:r>
              <a:rPr lang="es-AR" dirty="0">
                <a:solidFill>
                  <a:schemeClr val="bg1"/>
                </a:solidFill>
                <a:latin typeface="+mj-lt"/>
              </a:rPr>
              <a:t> Linux </a:t>
            </a:r>
            <a:r>
              <a:rPr lang="es-AR" dirty="0" err="1">
                <a:solidFill>
                  <a:schemeClr val="bg1"/>
                </a:solidFill>
                <a:latin typeface="+mj-lt"/>
              </a:rPr>
              <a:t>VMs</a:t>
            </a:r>
            <a:endParaRPr lang="es-AR" dirty="0">
              <a:solidFill>
                <a:schemeClr val="bg1"/>
              </a:solidFill>
              <a:latin typeface="+mj-lt"/>
            </a:endParaRPr>
          </a:p>
          <a:p>
            <a:pPr lvl="1"/>
            <a:r>
              <a:rPr lang="es-AR" dirty="0" err="1">
                <a:solidFill>
                  <a:schemeClr val="bg1"/>
                </a:solidFill>
                <a:latin typeface="+mj-lt"/>
              </a:rPr>
              <a:t>Docker</a:t>
            </a:r>
            <a:r>
              <a:rPr lang="es-AR" dirty="0">
                <a:solidFill>
                  <a:schemeClr val="bg1"/>
                </a:solidFill>
                <a:latin typeface="+mj-lt"/>
              </a:rPr>
              <a:t> container</a:t>
            </a:r>
          </a:p>
          <a:p>
            <a:pPr lvl="1"/>
            <a:r>
              <a:rPr lang="es-AR" dirty="0">
                <a:solidFill>
                  <a:schemeClr val="bg1"/>
                </a:solidFill>
                <a:latin typeface="+mj-lt"/>
              </a:rPr>
              <a:t>Windows container</a:t>
            </a:r>
          </a:p>
          <a:p>
            <a:r>
              <a:rPr lang="en-US" sz="3600" dirty="0">
                <a:solidFill>
                  <a:schemeClr val="bg1"/>
                </a:solidFill>
              </a:rPr>
              <a:t>You can use any of the deployment technology available on the corresponding OS (Windows / Linux / OS X)</a:t>
            </a:r>
            <a:endParaRPr lang="es-AR" sz="3600" dirty="0">
              <a:solidFill>
                <a:schemeClr val="bg1"/>
              </a:solidFill>
            </a:endParaRPr>
          </a:p>
          <a:p>
            <a:pPr lvl="1"/>
            <a:r>
              <a:rPr lang="es-AR" dirty="0">
                <a:solidFill>
                  <a:schemeClr val="bg1"/>
                </a:solidFill>
                <a:latin typeface="+mj-lt"/>
              </a:rPr>
              <a:t>Se incluye .NET Core con la aplicación</a:t>
            </a:r>
          </a:p>
          <a:p>
            <a:pPr lvl="1"/>
            <a:r>
              <a:rPr lang="en-US" dirty="0">
                <a:solidFill>
                  <a:schemeClr val="bg1"/>
                </a:solidFill>
                <a:latin typeface="+mj-lt"/>
              </a:rPr>
              <a:t>A machine-level .NET installation is not required, only the runtime.</a:t>
            </a:r>
            <a:endParaRPr lang="es-AR" dirty="0">
              <a:solidFill>
                <a:schemeClr val="bg1"/>
              </a:solidFill>
              <a:latin typeface="+mj-lt"/>
            </a:endParaRPr>
          </a:p>
        </p:txBody>
      </p:sp>
      <p:sp>
        <p:nvSpPr>
          <p:cNvPr id="3" name="Title 2"/>
          <p:cNvSpPr>
            <a:spLocks noGrp="1"/>
          </p:cNvSpPr>
          <p:nvPr>
            <p:ph type="title"/>
          </p:nvPr>
        </p:nvSpPr>
        <p:spPr/>
        <p:txBody>
          <a:bodyPr/>
          <a:lstStyle/>
          <a:p>
            <a:r>
              <a:rPr lang="es-AR" dirty="0">
                <a:solidFill>
                  <a:schemeClr val="bg1"/>
                </a:solidFill>
              </a:rPr>
              <a:t>Deploy</a:t>
            </a:r>
          </a:p>
        </p:txBody>
      </p:sp>
    </p:spTree>
    <p:extLst>
      <p:ext uri="{BB962C8B-B14F-4D97-AF65-F5344CB8AC3E}">
        <p14:creationId xmlns:p14="http://schemas.microsoft.com/office/powerpoint/2010/main" val="28967503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1523943"/>
          </a:xfrm>
        </p:spPr>
        <p:txBody>
          <a:bodyPr/>
          <a:lstStyle/>
          <a:p>
            <a:r>
              <a:rPr lang="es-AR" dirty="0">
                <a:solidFill>
                  <a:schemeClr val="bg1"/>
                </a:solidFill>
              </a:rPr>
              <a:t>Deploy </a:t>
            </a:r>
            <a:r>
              <a:rPr lang="es-AR" dirty="0" err="1">
                <a:solidFill>
                  <a:schemeClr val="bg1"/>
                </a:solidFill>
              </a:rPr>
              <a:t>on</a:t>
            </a:r>
            <a:r>
              <a:rPr lang="es-AR" dirty="0">
                <a:solidFill>
                  <a:schemeClr val="bg1"/>
                </a:solidFill>
              </a:rPr>
              <a:t> Linux  VM / </a:t>
            </a:r>
            <a:r>
              <a:rPr lang="es-AR" dirty="0" err="1">
                <a:solidFill>
                  <a:schemeClr val="bg1"/>
                </a:solidFill>
              </a:rPr>
              <a:t>Containers</a:t>
            </a:r>
            <a:endParaRPr lang="es-AR" dirty="0">
              <a:solidFill>
                <a:schemeClr val="bg1"/>
              </a:solidFill>
            </a:endParaRPr>
          </a:p>
          <a:p>
            <a:pPr lvl="1"/>
            <a:r>
              <a:rPr lang="es-AR" dirty="0">
                <a:solidFill>
                  <a:schemeClr val="bg1"/>
                </a:solidFill>
                <a:latin typeface="+mj-lt"/>
              </a:rPr>
              <a:t>.NET Core</a:t>
            </a:r>
          </a:p>
          <a:p>
            <a:pPr lvl="1"/>
            <a:r>
              <a:rPr lang="es-AR" dirty="0">
                <a:solidFill>
                  <a:schemeClr val="bg1"/>
                </a:solidFill>
                <a:latin typeface="+mj-lt"/>
              </a:rPr>
              <a:t>ASP.NET Core</a:t>
            </a:r>
          </a:p>
        </p:txBody>
      </p:sp>
      <p:sp>
        <p:nvSpPr>
          <p:cNvPr id="3" name="Title 2"/>
          <p:cNvSpPr>
            <a:spLocks noGrp="1"/>
          </p:cNvSpPr>
          <p:nvPr>
            <p:ph type="title"/>
          </p:nvPr>
        </p:nvSpPr>
        <p:spPr/>
        <p:txBody>
          <a:bodyPr/>
          <a:lstStyle/>
          <a:p>
            <a:r>
              <a:rPr lang="es-AR" dirty="0">
                <a:solidFill>
                  <a:schemeClr val="bg1"/>
                </a:solidFill>
              </a:rPr>
              <a:t>Linux VM / Docker </a:t>
            </a:r>
            <a:r>
              <a:rPr lang="es-AR" dirty="0" err="1">
                <a:solidFill>
                  <a:schemeClr val="bg1"/>
                </a:solidFill>
              </a:rPr>
              <a:t>on</a:t>
            </a:r>
            <a:r>
              <a:rPr lang="es-AR" dirty="0">
                <a:solidFill>
                  <a:schemeClr val="bg1"/>
                </a:solidFill>
              </a:rPr>
              <a:t> Azure</a:t>
            </a:r>
          </a:p>
        </p:txBody>
      </p:sp>
      <p:pic>
        <p:nvPicPr>
          <p:cNvPr id="5" name="Picture 4">
            <a:extLst>
              <a:ext uri="{FF2B5EF4-FFF2-40B4-BE49-F238E27FC236}">
                <a16:creationId xmlns:a16="http://schemas.microsoft.com/office/drawing/2014/main" id="{6B0EEF0C-3BAF-4025-B2B1-1136C81C8B4A}"/>
              </a:ext>
            </a:extLst>
          </p:cNvPr>
          <p:cNvPicPr/>
          <p:nvPr/>
        </p:nvPicPr>
        <p:blipFill>
          <a:blip r:embed="rId2"/>
          <a:stretch>
            <a:fillRect/>
          </a:stretch>
        </p:blipFill>
        <p:spPr>
          <a:xfrm>
            <a:off x="1583874" y="2713120"/>
            <a:ext cx="6087883" cy="3930657"/>
          </a:xfrm>
          <a:prstGeom prst="rect">
            <a:avLst/>
          </a:prstGeom>
        </p:spPr>
      </p:pic>
    </p:spTree>
    <p:extLst>
      <p:ext uri="{BB962C8B-B14F-4D97-AF65-F5344CB8AC3E}">
        <p14:creationId xmlns:p14="http://schemas.microsoft.com/office/powerpoint/2010/main" val="12231609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2597634"/>
          </a:xfrm>
        </p:spPr>
        <p:txBody>
          <a:bodyPr/>
          <a:lstStyle/>
          <a:p>
            <a:r>
              <a:rPr lang="en-US" dirty="0">
                <a:solidFill>
                  <a:schemeClr val="bg1"/>
                </a:solidFill>
              </a:rPr>
              <a:t>Docker is the most popular container technology</a:t>
            </a:r>
            <a:endParaRPr lang="es-AR" dirty="0">
              <a:solidFill>
                <a:schemeClr val="bg1"/>
              </a:solidFill>
            </a:endParaRPr>
          </a:p>
          <a:p>
            <a:r>
              <a:rPr lang="en-US" dirty="0">
                <a:solidFill>
                  <a:schemeClr val="bg1"/>
                </a:solidFill>
              </a:rPr>
              <a:t>Azure provides supports for Docker containers</a:t>
            </a:r>
          </a:p>
          <a:p>
            <a:r>
              <a:rPr lang="en-US" dirty="0">
                <a:solidFill>
                  <a:schemeClr val="bg1"/>
                </a:solidFill>
              </a:rPr>
              <a:t>Visual Studio provides support for debugging, publishing, and managing Docker containers</a:t>
            </a:r>
            <a:endParaRPr lang="en-US" dirty="0">
              <a:solidFill>
                <a:schemeClr val="bg1"/>
              </a:solidFill>
              <a:effectLst/>
            </a:endParaRPr>
          </a:p>
        </p:txBody>
      </p:sp>
      <p:sp>
        <p:nvSpPr>
          <p:cNvPr id="3" name="Title 2"/>
          <p:cNvSpPr>
            <a:spLocks noGrp="1"/>
          </p:cNvSpPr>
          <p:nvPr>
            <p:ph type="title"/>
          </p:nvPr>
        </p:nvSpPr>
        <p:spPr/>
        <p:txBody>
          <a:bodyPr/>
          <a:lstStyle/>
          <a:p>
            <a:r>
              <a:rPr lang="es-AR" dirty="0" err="1">
                <a:solidFill>
                  <a:schemeClr val="bg1"/>
                </a:solidFill>
              </a:rPr>
              <a:t>Docker</a:t>
            </a:r>
            <a:endParaRPr lang="es-AR" dirty="0">
              <a:solidFill>
                <a:schemeClr val="bg1"/>
              </a:solidFill>
            </a:endParaRPr>
          </a:p>
        </p:txBody>
      </p:sp>
      <p:pic>
        <p:nvPicPr>
          <p:cNvPr id="2052" name="Picture 4" descr="http://2yj23r14cytosbxol4cavq337g.wpengine.netdna-cdn.com/wp-content/uploads/2014/12/dock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6535" y="5147295"/>
            <a:ext cx="3941889" cy="13354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codeproject.com/KB/cross-platform/860150/vs20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565" y="5211805"/>
            <a:ext cx="1166775" cy="12064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1925F8-1109-4C73-A52D-E56EF85CE784}"/>
              </a:ext>
            </a:extLst>
          </p:cNvPr>
          <p:cNvPicPr>
            <a:picLocks noChangeAspect="1"/>
          </p:cNvPicPr>
          <p:nvPr/>
        </p:nvPicPr>
        <p:blipFill>
          <a:blip r:embed="rId4"/>
          <a:stretch>
            <a:fillRect/>
          </a:stretch>
        </p:blipFill>
        <p:spPr>
          <a:xfrm>
            <a:off x="9040890" y="4790320"/>
            <a:ext cx="2878767" cy="1627930"/>
          </a:xfrm>
          <a:prstGeom prst="rect">
            <a:avLst/>
          </a:prstGeom>
        </p:spPr>
      </p:pic>
      <p:pic>
        <p:nvPicPr>
          <p:cNvPr id="6" name="Picture 5">
            <a:extLst>
              <a:ext uri="{FF2B5EF4-FFF2-40B4-BE49-F238E27FC236}">
                <a16:creationId xmlns:a16="http://schemas.microsoft.com/office/drawing/2014/main" id="{44182E92-CDB3-422C-B3DE-F59514ED110A}"/>
              </a:ext>
            </a:extLst>
          </p:cNvPr>
          <p:cNvPicPr>
            <a:picLocks noChangeAspect="1"/>
          </p:cNvPicPr>
          <p:nvPr/>
        </p:nvPicPr>
        <p:blipFill>
          <a:blip r:embed="rId5"/>
          <a:stretch>
            <a:fillRect/>
          </a:stretch>
        </p:blipFill>
        <p:spPr>
          <a:xfrm>
            <a:off x="2294107" y="5582301"/>
            <a:ext cx="559707" cy="559707"/>
          </a:xfrm>
          <a:prstGeom prst="rect">
            <a:avLst/>
          </a:prstGeom>
        </p:spPr>
      </p:pic>
    </p:spTree>
    <p:extLst>
      <p:ext uri="{BB962C8B-B14F-4D97-AF65-F5344CB8AC3E}">
        <p14:creationId xmlns:p14="http://schemas.microsoft.com/office/powerpoint/2010/main" val="3240880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747897"/>
          </a:xfrm>
        </p:spPr>
        <p:txBody>
          <a:bodyPr/>
          <a:lstStyle/>
          <a:p>
            <a:r>
              <a:rPr lang="es-AR" dirty="0">
                <a:solidFill>
                  <a:schemeClr val="bg1"/>
                </a:solidFill>
              </a:rPr>
              <a:t>Software </a:t>
            </a:r>
            <a:r>
              <a:rPr lang="es-AR" dirty="0" err="1">
                <a:solidFill>
                  <a:schemeClr val="bg1"/>
                </a:solidFill>
              </a:rPr>
              <a:t>Containers</a:t>
            </a:r>
            <a:r>
              <a:rPr lang="es-AR" dirty="0">
                <a:solidFill>
                  <a:schemeClr val="bg1"/>
                </a:solidFill>
              </a:rPr>
              <a:t> (</a:t>
            </a:r>
            <a:r>
              <a:rPr lang="es-AR" dirty="0" err="1">
                <a:solidFill>
                  <a:schemeClr val="bg1"/>
                </a:solidFill>
              </a:rPr>
              <a:t>simplified</a:t>
            </a:r>
            <a:r>
              <a:rPr lang="es-AR" dirty="0">
                <a:solidFill>
                  <a:schemeClr val="bg1"/>
                </a:solidFill>
              </a:rPr>
              <a:t>)</a:t>
            </a:r>
          </a:p>
        </p:txBody>
      </p:sp>
      <p:sp>
        <p:nvSpPr>
          <p:cNvPr id="2" name="Text Placeholder 1"/>
          <p:cNvSpPr>
            <a:spLocks noGrp="1"/>
          </p:cNvSpPr>
          <p:nvPr>
            <p:ph type="body" sz="quarter" idx="10"/>
          </p:nvPr>
        </p:nvSpPr>
        <p:spPr>
          <a:xfrm>
            <a:off x="520565" y="1119216"/>
            <a:ext cx="11146110" cy="683264"/>
          </a:xfrm>
        </p:spPr>
        <p:txBody>
          <a:bodyPr/>
          <a:lstStyle/>
          <a:p>
            <a:pPr marL="0" indent="0">
              <a:buNone/>
            </a:pPr>
            <a:r>
              <a:rPr lang="en-US" sz="3600" dirty="0">
                <a:solidFill>
                  <a:schemeClr val="bg1"/>
                </a:solidFill>
              </a:rPr>
              <a:t>A container is a "lightweight virtual machine"</a:t>
            </a:r>
            <a:endParaRPr lang="es-AR" sz="3599" dirty="0">
              <a:solidFill>
                <a:schemeClr val="bg1"/>
              </a:solidFill>
            </a:endParaRPr>
          </a:p>
        </p:txBody>
      </p:sp>
      <p:pic>
        <p:nvPicPr>
          <p:cNvPr id="6" name="Picture 5">
            <a:extLst>
              <a:ext uri="{FF2B5EF4-FFF2-40B4-BE49-F238E27FC236}">
                <a16:creationId xmlns:a16="http://schemas.microsoft.com/office/drawing/2014/main" id="{F11B7625-B91A-4B75-91D2-F10A0219A844}"/>
              </a:ext>
            </a:extLst>
          </p:cNvPr>
          <p:cNvPicPr>
            <a:picLocks noChangeAspect="1"/>
          </p:cNvPicPr>
          <p:nvPr/>
        </p:nvPicPr>
        <p:blipFill>
          <a:blip r:embed="rId2"/>
          <a:stretch>
            <a:fillRect/>
          </a:stretch>
        </p:blipFill>
        <p:spPr>
          <a:xfrm>
            <a:off x="1236452" y="2195189"/>
            <a:ext cx="8330709" cy="3820297"/>
          </a:xfrm>
          <a:prstGeom prst="rect">
            <a:avLst/>
          </a:prstGeom>
        </p:spPr>
      </p:pic>
      <p:sp>
        <p:nvSpPr>
          <p:cNvPr id="7" name="Title 2">
            <a:extLst>
              <a:ext uri="{FF2B5EF4-FFF2-40B4-BE49-F238E27FC236}">
                <a16:creationId xmlns:a16="http://schemas.microsoft.com/office/drawing/2014/main" id="{A1460FD1-E207-4BC2-B809-49E91C8D5115}"/>
              </a:ext>
            </a:extLst>
          </p:cNvPr>
          <p:cNvSpPr txBox="1">
            <a:spLocks/>
          </p:cNvSpPr>
          <p:nvPr/>
        </p:nvSpPr>
        <p:spPr>
          <a:xfrm>
            <a:off x="6169414" y="5890404"/>
            <a:ext cx="3221876" cy="44138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2000" dirty="0" err="1">
                <a:solidFill>
                  <a:schemeClr val="bg1"/>
                </a:solidFill>
              </a:rPr>
              <a:t>Containers</a:t>
            </a:r>
            <a:endParaRPr lang="es-AR" sz="2000" dirty="0">
              <a:solidFill>
                <a:schemeClr val="bg1"/>
              </a:solidFill>
            </a:endParaRPr>
          </a:p>
        </p:txBody>
      </p:sp>
      <p:sp>
        <p:nvSpPr>
          <p:cNvPr id="8" name="Title 2">
            <a:extLst>
              <a:ext uri="{FF2B5EF4-FFF2-40B4-BE49-F238E27FC236}">
                <a16:creationId xmlns:a16="http://schemas.microsoft.com/office/drawing/2014/main" id="{341E8C6B-7B2D-493D-837C-A24FD25E221C}"/>
              </a:ext>
            </a:extLst>
          </p:cNvPr>
          <p:cNvSpPr txBox="1">
            <a:spLocks/>
          </p:cNvSpPr>
          <p:nvPr/>
        </p:nvSpPr>
        <p:spPr>
          <a:xfrm>
            <a:off x="1312743" y="5917002"/>
            <a:ext cx="3221876" cy="44138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2000" dirty="0">
                <a:solidFill>
                  <a:schemeClr val="bg1"/>
                </a:solidFill>
              </a:rPr>
              <a:t>Virtual Machines</a:t>
            </a:r>
          </a:p>
        </p:txBody>
      </p:sp>
    </p:spTree>
    <p:extLst>
      <p:ext uri="{BB962C8B-B14F-4D97-AF65-F5344CB8AC3E}">
        <p14:creationId xmlns:p14="http://schemas.microsoft.com/office/powerpoint/2010/main" val="264443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8977" y="229434"/>
            <a:ext cx="11146110" cy="596868"/>
          </a:xfrm>
        </p:spPr>
        <p:txBody>
          <a:bodyPr/>
          <a:lstStyle/>
          <a:p>
            <a:r>
              <a:rPr lang="en-US" sz="4400" dirty="0">
                <a:solidFill>
                  <a:schemeClr val="bg1"/>
                </a:solidFill>
              </a:rPr>
              <a:t>Native API calls from .NET on Linux</a:t>
            </a:r>
            <a:endParaRPr lang="es-AR" sz="4311" dirty="0">
              <a:solidFill>
                <a:schemeClr val="bg1"/>
              </a:solidFill>
            </a:endParaRPr>
          </a:p>
        </p:txBody>
      </p:sp>
      <p:sp>
        <p:nvSpPr>
          <p:cNvPr id="5" name="Text Placeholder 4"/>
          <p:cNvSpPr>
            <a:spLocks noGrp="1"/>
          </p:cNvSpPr>
          <p:nvPr>
            <p:ph type="body" sz="quarter" idx="10"/>
          </p:nvPr>
        </p:nvSpPr>
        <p:spPr>
          <a:xfrm>
            <a:off x="269169" y="1189177"/>
            <a:ext cx="11650488" cy="5372625"/>
          </a:xfrm>
        </p:spPr>
        <p:txBody>
          <a:bodyPr/>
          <a:lstStyle/>
          <a:p>
            <a:pPr marL="0" indent="0">
              <a:buNone/>
            </a:pPr>
            <a:r>
              <a:rPr lang="es-AR" dirty="0">
                <a:solidFill>
                  <a:schemeClr val="bg1"/>
                </a:solidFill>
              </a:rPr>
              <a:t>[</a:t>
            </a:r>
            <a:r>
              <a:rPr lang="es-AR" dirty="0" err="1">
                <a:solidFill>
                  <a:schemeClr val="bg1"/>
                </a:solidFill>
              </a:rPr>
              <a:t>DllImport</a:t>
            </a:r>
            <a:r>
              <a:rPr lang="es-AR" dirty="0">
                <a:solidFill>
                  <a:schemeClr val="bg1"/>
                </a:solidFill>
              </a:rPr>
              <a:t>("</a:t>
            </a:r>
            <a:r>
              <a:rPr lang="es-AR" dirty="0" err="1">
                <a:solidFill>
                  <a:schemeClr val="bg1"/>
                </a:solidFill>
              </a:rPr>
              <a:t>libc</a:t>
            </a:r>
            <a:r>
              <a:rPr lang="es-AR" dirty="0">
                <a:solidFill>
                  <a:schemeClr val="bg1"/>
                </a:solidFill>
              </a:rPr>
              <a:t>")]</a:t>
            </a:r>
          </a:p>
          <a:p>
            <a:pPr marL="0" indent="0">
              <a:buNone/>
            </a:pPr>
            <a:r>
              <a:rPr lang="es-AR" dirty="0" err="1">
                <a:solidFill>
                  <a:schemeClr val="bg1"/>
                </a:solidFill>
              </a:rPr>
              <a:t>private</a:t>
            </a:r>
            <a:r>
              <a:rPr lang="es-AR" dirty="0">
                <a:solidFill>
                  <a:schemeClr val="bg1"/>
                </a:solidFill>
              </a:rPr>
              <a:t> </a:t>
            </a:r>
            <a:r>
              <a:rPr lang="es-AR" dirty="0" err="1">
                <a:solidFill>
                  <a:schemeClr val="bg1"/>
                </a:solidFill>
              </a:rPr>
              <a:t>static</a:t>
            </a:r>
            <a:r>
              <a:rPr lang="es-AR" dirty="0">
                <a:solidFill>
                  <a:schemeClr val="bg1"/>
                </a:solidFill>
              </a:rPr>
              <a:t> </a:t>
            </a:r>
            <a:r>
              <a:rPr lang="es-AR" dirty="0" err="1">
                <a:solidFill>
                  <a:schemeClr val="bg1"/>
                </a:solidFill>
              </a:rPr>
              <a:t>extern</a:t>
            </a:r>
            <a:r>
              <a:rPr lang="es-AR" dirty="0">
                <a:solidFill>
                  <a:schemeClr val="bg1"/>
                </a:solidFill>
              </a:rPr>
              <a:t> </a:t>
            </a:r>
            <a:r>
              <a:rPr lang="es-AR" dirty="0" err="1">
                <a:solidFill>
                  <a:schemeClr val="bg1"/>
                </a:solidFill>
              </a:rPr>
              <a:t>int</a:t>
            </a:r>
            <a:r>
              <a:rPr lang="es-AR" dirty="0">
                <a:solidFill>
                  <a:schemeClr val="bg1"/>
                </a:solidFill>
              </a:rPr>
              <a:t> </a:t>
            </a:r>
            <a:r>
              <a:rPr lang="es-AR" dirty="0" err="1">
                <a:solidFill>
                  <a:schemeClr val="bg1"/>
                </a:solidFill>
              </a:rPr>
              <a:t>printf</a:t>
            </a:r>
            <a:r>
              <a:rPr lang="es-AR" dirty="0">
                <a:solidFill>
                  <a:schemeClr val="bg1"/>
                </a:solidFill>
              </a:rPr>
              <a:t>(</a:t>
            </a:r>
            <a:r>
              <a:rPr lang="es-AR" dirty="0" err="1">
                <a:solidFill>
                  <a:schemeClr val="bg1"/>
                </a:solidFill>
              </a:rPr>
              <a:t>string</a:t>
            </a:r>
            <a:r>
              <a:rPr lang="es-AR" dirty="0">
                <a:solidFill>
                  <a:schemeClr val="bg1"/>
                </a:solidFill>
              </a:rPr>
              <a:t> </a:t>
            </a:r>
            <a:r>
              <a:rPr lang="es-AR" dirty="0" err="1">
                <a:solidFill>
                  <a:schemeClr val="bg1"/>
                </a:solidFill>
              </a:rPr>
              <a:t>format</a:t>
            </a:r>
            <a:r>
              <a:rPr lang="es-AR" dirty="0">
                <a:solidFill>
                  <a:schemeClr val="bg1"/>
                </a:solidFill>
              </a:rPr>
              <a:t>);</a:t>
            </a:r>
          </a:p>
          <a:p>
            <a:pPr marL="0" indent="0">
              <a:buNone/>
            </a:pPr>
            <a:r>
              <a:rPr lang="es-AR" dirty="0">
                <a:solidFill>
                  <a:schemeClr val="bg1"/>
                </a:solidFill>
              </a:rPr>
              <a:t>…</a:t>
            </a:r>
          </a:p>
          <a:p>
            <a:pPr marL="0" indent="0">
              <a:buNone/>
            </a:pPr>
            <a:r>
              <a:rPr lang="es-AR" dirty="0" err="1">
                <a:solidFill>
                  <a:schemeClr val="bg1"/>
                </a:solidFill>
              </a:rPr>
              <a:t>printf</a:t>
            </a:r>
            <a:r>
              <a:rPr lang="es-AR" dirty="0">
                <a:solidFill>
                  <a:schemeClr val="bg1"/>
                </a:solidFill>
              </a:rPr>
              <a:t>("</a:t>
            </a:r>
            <a:r>
              <a:rPr lang="es-AR" dirty="0" err="1">
                <a:solidFill>
                  <a:schemeClr val="bg1"/>
                </a:solidFill>
              </a:rPr>
              <a:t>Hello</a:t>
            </a:r>
            <a:r>
              <a:rPr lang="es-AR" dirty="0">
                <a:solidFill>
                  <a:schemeClr val="bg1"/>
                </a:solidFill>
              </a:rPr>
              <a:t>, </a:t>
            </a:r>
            <a:r>
              <a:rPr lang="es-AR" dirty="0" err="1">
                <a:solidFill>
                  <a:schemeClr val="bg1"/>
                </a:solidFill>
              </a:rPr>
              <a:t>World</a:t>
            </a:r>
            <a:r>
              <a:rPr lang="es-AR" dirty="0">
                <a:solidFill>
                  <a:schemeClr val="bg1"/>
                </a:solidFill>
              </a:rPr>
              <a:t>\n");</a:t>
            </a:r>
          </a:p>
          <a:p>
            <a:endParaRPr lang="es-AR" dirty="0"/>
          </a:p>
          <a:p>
            <a:endParaRPr lang="es-AR" dirty="0"/>
          </a:p>
          <a:p>
            <a:pPr marL="0" indent="0">
              <a:buNone/>
            </a:pPr>
            <a:endParaRPr lang="es-AR" dirty="0"/>
          </a:p>
          <a:p>
            <a:pPr marL="0" indent="0">
              <a:buNone/>
            </a:pPr>
            <a:r>
              <a:rPr lang="es-AR" dirty="0">
                <a:solidFill>
                  <a:srgbClr val="00B050"/>
                </a:solidFill>
              </a:rPr>
              <a:t>// </a:t>
            </a:r>
            <a:r>
              <a:rPr lang="es-AR" dirty="0" err="1">
                <a:solidFill>
                  <a:srgbClr val="00B050"/>
                </a:solidFill>
              </a:rPr>
              <a:t>Same</a:t>
            </a:r>
            <a:r>
              <a:rPr lang="es-AR" dirty="0">
                <a:solidFill>
                  <a:srgbClr val="00B050"/>
                </a:solidFill>
              </a:rPr>
              <a:t> as Platform </a:t>
            </a:r>
            <a:r>
              <a:rPr lang="es-AR" dirty="0" err="1">
                <a:solidFill>
                  <a:srgbClr val="00B050"/>
                </a:solidFill>
              </a:rPr>
              <a:t>Invoke</a:t>
            </a:r>
            <a:r>
              <a:rPr lang="es-AR" dirty="0">
                <a:solidFill>
                  <a:srgbClr val="00B050"/>
                </a:solidFill>
              </a:rPr>
              <a:t> </a:t>
            </a:r>
            <a:r>
              <a:rPr lang="es-AR" dirty="0" err="1">
                <a:solidFill>
                  <a:srgbClr val="00B050"/>
                </a:solidFill>
              </a:rPr>
              <a:t>for</a:t>
            </a:r>
            <a:r>
              <a:rPr lang="es-AR" dirty="0">
                <a:solidFill>
                  <a:srgbClr val="00B050"/>
                </a:solidFill>
              </a:rPr>
              <a:t> Windows</a:t>
            </a:r>
          </a:p>
        </p:txBody>
      </p:sp>
    </p:spTree>
    <p:extLst>
      <p:ext uri="{BB962C8B-B14F-4D97-AF65-F5344CB8AC3E}">
        <p14:creationId xmlns:p14="http://schemas.microsoft.com/office/powerpoint/2010/main" val="198511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2"/>
                </a:solidFill>
              </a:rPr>
              <a:t>.NET tomorrow</a:t>
            </a:r>
          </a:p>
        </p:txBody>
      </p:sp>
      <p:sp>
        <p:nvSpPr>
          <p:cNvPr id="47" name="TextBox 46"/>
          <p:cNvSpPr txBox="1"/>
          <p:nvPr/>
        </p:nvSpPr>
        <p:spPr>
          <a:xfrm>
            <a:off x="1075795" y="3563429"/>
            <a:ext cx="8827485" cy="16579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303576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hevron 40"/>
          <p:cNvSpPr/>
          <p:nvPr/>
        </p:nvSpPr>
        <p:spPr bwMode="auto">
          <a:xfrm>
            <a:off x="6063304" y="1511330"/>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Universal Windows platform</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Unified development across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Windows devices</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XAMARIN</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Extend your reach to any device with .NET</a:t>
            </a:r>
          </a:p>
        </p:txBody>
      </p:sp>
      <p:sp>
        <p:nvSpPr>
          <p:cNvPr id="43" name="Chevron 42"/>
          <p:cNvSpPr/>
          <p:nvPr/>
        </p:nvSpPr>
        <p:spPr bwMode="auto">
          <a:xfrm>
            <a:off x="6063304" y="3560423"/>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Cross-platform, high performance .NET</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ASP.NET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Cloud optimized framework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for micro services</a:t>
            </a:r>
          </a:p>
        </p:txBody>
      </p:sp>
      <p:sp>
        <p:nvSpPr>
          <p:cNvPr id="13" name="Chevron 12"/>
          <p:cNvSpPr/>
          <p:nvPr/>
        </p:nvSpPr>
        <p:spPr bwMode="auto">
          <a:xfrm>
            <a:off x="373414" y="1511330"/>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14" name="Chevron 13"/>
          <p:cNvSpPr/>
          <p:nvPr/>
        </p:nvSpPr>
        <p:spPr bwMode="auto">
          <a:xfrm>
            <a:off x="373414" y="3560423"/>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57" name="Pentagon 56"/>
          <p:cNvSpPr/>
          <p:nvPr/>
        </p:nvSpPr>
        <p:spPr bwMode="auto">
          <a:xfrm>
            <a:off x="4025592" y="1511330"/>
            <a:ext cx="2275725" cy="1881393"/>
          </a:xfrm>
          <a:prstGeom prst="homePlate">
            <a:avLst>
              <a:gd name="adj" fmla="val 21567"/>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DEVICE EXPERIENCE</a:t>
            </a:r>
          </a:p>
        </p:txBody>
      </p:sp>
      <p:sp>
        <p:nvSpPr>
          <p:cNvPr id="42" name="Pentagon 41"/>
          <p:cNvSpPr/>
          <p:nvPr/>
        </p:nvSpPr>
        <p:spPr bwMode="auto">
          <a:xfrm>
            <a:off x="4025592" y="3560423"/>
            <a:ext cx="2275725" cy="1881393"/>
          </a:xfrm>
          <a:prstGeom prst="homePlate">
            <a:avLst>
              <a:gd name="adj" fmla="val 22118"/>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CLOUD EXPERIENCE</a:t>
            </a:r>
          </a:p>
        </p:txBody>
      </p:sp>
      <p:grpSp>
        <p:nvGrpSpPr>
          <p:cNvPr id="3" name="Group 2"/>
          <p:cNvGrpSpPr/>
          <p:nvPr/>
        </p:nvGrpSpPr>
        <p:grpSpPr>
          <a:xfrm>
            <a:off x="288630" y="1511331"/>
            <a:ext cx="3592887" cy="3930486"/>
            <a:chOff x="294493" y="1877450"/>
            <a:chExt cx="3665887" cy="4010345"/>
          </a:xfrm>
        </p:grpSpPr>
        <p:sp>
          <p:nvSpPr>
            <p:cNvPr id="58" name="Rectangle 57"/>
            <p:cNvSpPr/>
            <p:nvPr/>
          </p:nvSpPr>
          <p:spPr bwMode="auto">
            <a:xfrm>
              <a:off x="307449" y="1877450"/>
              <a:ext cx="3652931" cy="4010345"/>
            </a:xfrm>
            <a:prstGeom prst="rect">
              <a:avLst/>
            </a:prstGeom>
            <a:solidFill>
              <a:schemeClr val="accent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Multi-purpose, comprehensive framework for desktop and web applications</a:t>
              </a:r>
              <a:endParaRPr lang="en-US" sz="2349" kern="0" dirty="0">
                <a:gradFill>
                  <a:gsLst>
                    <a:gs pos="0">
                      <a:srgbClr val="FFFFFF"/>
                    </a:gs>
                    <a:gs pos="100000">
                      <a:srgbClr val="FFFFFF"/>
                    </a:gs>
                  </a:gsLst>
                  <a:lin ang="5400000" scaled="1"/>
                </a:gradFill>
                <a:latin typeface="Segoe UI Semilight"/>
                <a:ea typeface="Segoe UI" pitchFamily="34" charset="0"/>
                <a:cs typeface="Segoe UI" pitchFamily="34" charset="0"/>
              </a:endParaRPr>
            </a:p>
          </p:txBody>
        </p:sp>
        <p:sp>
          <p:nvSpPr>
            <p:cNvPr id="59" name="Rectangle 58"/>
            <p:cNvSpPr/>
            <p:nvPr/>
          </p:nvSpPr>
          <p:spPr bwMode="auto">
            <a:xfrm>
              <a:off x="294493" y="2613092"/>
              <a:ext cx="3652931" cy="65830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2744"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FRAMEWORK</a:t>
              </a:r>
            </a:p>
          </p:txBody>
        </p:sp>
      </p:grpSp>
      <p:sp>
        <p:nvSpPr>
          <p:cNvPr id="2" name="Title 1"/>
          <p:cNvSpPr>
            <a:spLocks noGrp="1"/>
          </p:cNvSpPr>
          <p:nvPr>
            <p:ph type="title"/>
          </p:nvPr>
        </p:nvSpPr>
        <p:spPr>
          <a:xfrm>
            <a:off x="269995" y="308127"/>
            <a:ext cx="11648836" cy="805921"/>
          </a:xfrm>
        </p:spPr>
        <p:txBody>
          <a:bodyPr/>
          <a:lstStyle/>
          <a:p>
            <a:r>
              <a:rPr lang="en-US" sz="4399" dirty="0"/>
              <a:t>Exciting times ahead for .NET</a:t>
            </a:r>
          </a:p>
        </p:txBody>
      </p:sp>
    </p:spTree>
    <p:extLst>
      <p:ext uri="{BB962C8B-B14F-4D97-AF65-F5344CB8AC3E}">
        <p14:creationId xmlns:p14="http://schemas.microsoft.com/office/powerpoint/2010/main" val="3157263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0-#ppt_w/2"/>
                                          </p:val>
                                        </p:tav>
                                        <p:tav tm="100000">
                                          <p:val>
                                            <p:strVal val="#ppt_x"/>
                                          </p:val>
                                        </p:tav>
                                      </p:tavLst>
                                    </p:anim>
                                    <p:anim calcmode="lin" valueType="num">
                                      <p:cBhvr additive="base">
                                        <p:cTn id="13" dur="500" fill="hold"/>
                                        <p:tgtEl>
                                          <p:spTgt spid="5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0-#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57" grpId="0" animBg="1"/>
      <p:bldP spid="4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50984" y="91243"/>
            <a:ext cx="11715057" cy="5370075"/>
            <a:chOff x="203003" y="90373"/>
            <a:chExt cx="11718109" cy="5371474"/>
          </a:xfrm>
        </p:grpSpPr>
        <p:grpSp>
          <p:nvGrpSpPr>
            <p:cNvPr id="91" name="Group 90"/>
            <p:cNvGrpSpPr/>
            <p:nvPr/>
          </p:nvGrpSpPr>
          <p:grpSpPr>
            <a:xfrm>
              <a:off x="270894" y="836341"/>
              <a:ext cx="11650218" cy="4625506"/>
              <a:chOff x="270894" y="836341"/>
              <a:chExt cx="11650218" cy="4625506"/>
            </a:xfrm>
          </p:grpSpPr>
          <p:sp>
            <p:nvSpPr>
              <p:cNvPr id="6" name="Rectangle 5"/>
              <p:cNvSpPr/>
              <p:nvPr/>
            </p:nvSpPr>
            <p:spPr bwMode="auto">
              <a:xfrm>
                <a:off x="3260971" y="836341"/>
                <a:ext cx="8660141"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a:off x="270894" y="836341"/>
                <a:ext cx="2949343"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 name="Oval 9"/>
            <p:cNvSpPr/>
            <p:nvPr/>
          </p:nvSpPr>
          <p:spPr bwMode="auto">
            <a:xfrm>
              <a:off x="243737" y="93761"/>
              <a:ext cx="1635760" cy="16357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003" y="90373"/>
              <a:ext cx="1634868" cy="1634868"/>
            </a:xfrm>
            <a:prstGeom prst="rect">
              <a:avLst/>
            </a:prstGeom>
          </p:spPr>
        </p:pic>
      </p:grpSp>
      <p:sp>
        <p:nvSpPr>
          <p:cNvPr id="8" name="Rectangle 7"/>
          <p:cNvSpPr/>
          <p:nvPr/>
        </p:nvSpPr>
        <p:spPr>
          <a:xfrm>
            <a:off x="16890" y="3598963"/>
            <a:ext cx="2991328" cy="1198073"/>
          </a:xfrm>
          <a:prstGeom prst="rect">
            <a:avLst/>
          </a:prstGeom>
        </p:spPr>
        <p:txBody>
          <a:bodyPr wrap="square" lIns="179187" tIns="143350" rIns="179187" bIns="152309">
            <a:noAutofit/>
          </a:bodyPr>
          <a:lstStyle/>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Openness</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Community</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Rapid innovation</a:t>
            </a:r>
          </a:p>
        </p:txBody>
      </p:sp>
      <p:sp>
        <p:nvSpPr>
          <p:cNvPr id="9" name="Rectangle 8"/>
          <p:cNvSpPr/>
          <p:nvPr/>
        </p:nvSpPr>
        <p:spPr bwMode="auto">
          <a:xfrm>
            <a:off x="16889" y="5496106"/>
            <a:ext cx="11647184" cy="11578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ctr" anchorCtr="0" forceAA="0" compatLnSpc="1">
            <a:prstTxWarp prst="textNoShape">
              <a:avLst/>
            </a:prstTxWarp>
            <a:noAutofit/>
          </a:bodyPr>
          <a:lstStyle/>
          <a:p>
            <a:pPr defTabSz="913477" fontAlgn="base">
              <a:lnSpc>
                <a:spcPct val="90000"/>
              </a:lnSpc>
              <a:spcBef>
                <a:spcPct val="0"/>
              </a:spcBef>
              <a:spcAft>
                <a:spcPct val="0"/>
              </a:spcAft>
            </a:pPr>
            <a:endParaRPr lang="en-US" sz="1764" dirty="0">
              <a:solidFill>
                <a:srgbClr val="FFFFFF"/>
              </a:solidFill>
              <a:latin typeface="Segoe UI" panose="020B0502040204020203" pitchFamily="34" charset="0"/>
              <a:cs typeface="Segoe UI" panose="020B0502040204020203" pitchFamily="34" charset="0"/>
            </a:endParaRPr>
          </a:p>
        </p:txBody>
      </p:sp>
      <p:sp>
        <p:nvSpPr>
          <p:cNvPr id="12" name="Rectangle 11"/>
          <p:cNvSpPr/>
          <p:nvPr/>
        </p:nvSpPr>
        <p:spPr>
          <a:xfrm>
            <a:off x="3422699" y="1772755"/>
            <a:ext cx="1606112"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.NET SDK for Hadoop</a:t>
            </a:r>
          </a:p>
        </p:txBody>
      </p:sp>
      <p:sp>
        <p:nvSpPr>
          <p:cNvPr id="13" name="Rectangle 12"/>
          <p:cNvSpPr/>
          <p:nvPr/>
        </p:nvSpPr>
        <p:spPr>
          <a:xfrm>
            <a:off x="3080819" y="934855"/>
            <a:ext cx="465262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.NET Compiler Platform ("Roslyn")</a:t>
            </a:r>
          </a:p>
        </p:txBody>
      </p:sp>
      <p:sp>
        <p:nvSpPr>
          <p:cNvPr id="15" name="Rectangle 14"/>
          <p:cNvSpPr/>
          <p:nvPr/>
        </p:nvSpPr>
        <p:spPr>
          <a:xfrm>
            <a:off x="3190227" y="2016875"/>
            <a:ext cx="2685933" cy="393979"/>
          </a:xfrm>
          <a:prstGeom prst="rect">
            <a:avLst/>
          </a:prstGeom>
        </p:spPr>
        <p:txBody>
          <a:bodyPr wrap="none">
            <a:spAutoFit/>
          </a:bodyPr>
          <a:lstStyle/>
          <a:p>
            <a:pPr defTabSz="913742"/>
            <a:r>
              <a:rPr lang="en-US" sz="1960" dirty="0">
                <a:solidFill>
                  <a:srgbClr val="FFFFFF"/>
                </a:solidFill>
                <a:latin typeface="Segoe UI" panose="020B0502040204020203" pitchFamily="34" charset="0"/>
                <a:cs typeface="Segoe UI" panose="020B0502040204020203" pitchFamily="34" charset="0"/>
              </a:rPr>
              <a:t>.NET Micro Framework</a:t>
            </a:r>
          </a:p>
        </p:txBody>
      </p:sp>
      <p:sp>
        <p:nvSpPr>
          <p:cNvPr id="16" name="Rectangle 15"/>
          <p:cNvSpPr/>
          <p:nvPr/>
        </p:nvSpPr>
        <p:spPr>
          <a:xfrm>
            <a:off x="3544699" y="1320934"/>
            <a:ext cx="2323539" cy="522935"/>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ASP.NET MVC</a:t>
            </a:r>
          </a:p>
        </p:txBody>
      </p:sp>
      <p:sp>
        <p:nvSpPr>
          <p:cNvPr id="17" name="Rectangle 16"/>
          <p:cNvSpPr/>
          <p:nvPr/>
        </p:nvSpPr>
        <p:spPr>
          <a:xfrm>
            <a:off x="6892477" y="4581333"/>
            <a:ext cx="2531124" cy="461545"/>
          </a:xfrm>
          <a:prstGeom prst="rect">
            <a:avLst/>
          </a:prstGeom>
        </p:spPr>
        <p:txBody>
          <a:bodyPr wrap="none">
            <a:spAutoFit/>
          </a:bodyPr>
          <a:lstStyle/>
          <a:p>
            <a:pPr defTabSz="913742"/>
            <a:r>
              <a:rPr lang="en-US" sz="2399" dirty="0">
                <a:solidFill>
                  <a:srgbClr val="FFFFFF"/>
                </a:solidFill>
                <a:latin typeface="Segoe UI" panose="020B0502040204020203" pitchFamily="34" charset="0"/>
                <a:cs typeface="Segoe UI" panose="020B0502040204020203" pitchFamily="34" charset="0"/>
              </a:rPr>
              <a:t>ASP.NET Web API</a:t>
            </a:r>
          </a:p>
        </p:txBody>
      </p:sp>
      <p:sp>
        <p:nvSpPr>
          <p:cNvPr id="18" name="Rectangle 17"/>
          <p:cNvSpPr/>
          <p:nvPr/>
        </p:nvSpPr>
        <p:spPr>
          <a:xfrm>
            <a:off x="5185614" y="3312904"/>
            <a:ext cx="2081489" cy="353751"/>
          </a:xfrm>
          <a:prstGeom prst="rect">
            <a:avLst/>
          </a:prstGeom>
        </p:spPr>
        <p:txBody>
          <a:bodyPr wrap="none">
            <a:spAutoFit/>
          </a:bodyPr>
          <a:lstStyle/>
          <a:p>
            <a:pPr defTabSz="913742"/>
            <a:r>
              <a:rPr lang="en-US" sz="1666" dirty="0">
                <a:solidFill>
                  <a:srgbClr val="FFFFFF"/>
                </a:solidFill>
                <a:latin typeface="Segoe UI" panose="020B0502040204020203" pitchFamily="34" charset="0"/>
                <a:cs typeface="Segoe UI" panose="020B0502040204020203" pitchFamily="34" charset="0"/>
              </a:rPr>
              <a:t>ASP.NET Web Pages</a:t>
            </a:r>
          </a:p>
        </p:txBody>
      </p:sp>
      <p:sp>
        <p:nvSpPr>
          <p:cNvPr id="19" name="Rectangle 18"/>
          <p:cNvSpPr/>
          <p:nvPr/>
        </p:nvSpPr>
        <p:spPr>
          <a:xfrm>
            <a:off x="3255179" y="3459352"/>
            <a:ext cx="2014514" cy="400006"/>
          </a:xfrm>
          <a:prstGeom prst="rect">
            <a:avLst/>
          </a:prstGeom>
        </p:spPr>
        <p:txBody>
          <a:bodyPr wrap="none">
            <a:spAutoFit/>
          </a:bodyPr>
          <a:lstStyle/>
          <a:p>
            <a:pPr defTabSz="913742"/>
            <a:r>
              <a:rPr lang="en-US" sz="1999" dirty="0">
                <a:solidFill>
                  <a:srgbClr val="FFFFFF"/>
                </a:solidFill>
                <a:latin typeface="Segoe UI" panose="020B0502040204020203" pitchFamily="34" charset="0"/>
                <a:cs typeface="Segoe UI" panose="020B0502040204020203" pitchFamily="34" charset="0"/>
              </a:rPr>
              <a:t>ASP.NET SignalR</a:t>
            </a:r>
          </a:p>
        </p:txBody>
      </p:sp>
      <p:sp>
        <p:nvSpPr>
          <p:cNvPr id="20" name="Rectangle 19"/>
          <p:cNvSpPr/>
          <p:nvPr/>
        </p:nvSpPr>
        <p:spPr>
          <a:xfrm>
            <a:off x="7743389" y="1019986"/>
            <a:ext cx="1746057"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MVVM Light Toolkit</a:t>
            </a:r>
          </a:p>
        </p:txBody>
      </p:sp>
      <p:sp>
        <p:nvSpPr>
          <p:cNvPr id="21" name="Rectangle 20"/>
          <p:cNvSpPr/>
          <p:nvPr/>
        </p:nvSpPr>
        <p:spPr>
          <a:xfrm>
            <a:off x="9075539" y="1686209"/>
            <a:ext cx="1709575" cy="514622"/>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.NET Core</a:t>
            </a:r>
          </a:p>
        </p:txBody>
      </p:sp>
      <p:sp>
        <p:nvSpPr>
          <p:cNvPr id="22" name="Rectangle 21"/>
          <p:cNvSpPr/>
          <p:nvPr/>
        </p:nvSpPr>
        <p:spPr>
          <a:xfrm>
            <a:off x="5286618" y="4855682"/>
            <a:ext cx="886299" cy="343305"/>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Orleans</a:t>
            </a:r>
          </a:p>
        </p:txBody>
      </p:sp>
      <p:sp>
        <p:nvSpPr>
          <p:cNvPr id="23" name="Rectangle 22"/>
          <p:cNvSpPr/>
          <p:nvPr/>
        </p:nvSpPr>
        <p:spPr>
          <a:xfrm>
            <a:off x="7928290" y="1567378"/>
            <a:ext cx="469878"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MEF</a:t>
            </a:r>
          </a:p>
        </p:txBody>
      </p:sp>
      <p:sp>
        <p:nvSpPr>
          <p:cNvPr id="24" name="Rectangle 23"/>
          <p:cNvSpPr/>
          <p:nvPr/>
        </p:nvSpPr>
        <p:spPr>
          <a:xfrm>
            <a:off x="8616505" y="4355099"/>
            <a:ext cx="2854954"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OWIN Authentication Middleware</a:t>
            </a:r>
          </a:p>
        </p:txBody>
      </p:sp>
      <p:sp>
        <p:nvSpPr>
          <p:cNvPr id="26" name="Rectangle 25"/>
          <p:cNvSpPr/>
          <p:nvPr/>
        </p:nvSpPr>
        <p:spPr>
          <a:xfrm>
            <a:off x="3167517" y="4651128"/>
            <a:ext cx="2292147"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Orchard CMS</a:t>
            </a:r>
          </a:p>
        </p:txBody>
      </p:sp>
      <p:sp>
        <p:nvSpPr>
          <p:cNvPr id="27" name="Rectangle 26"/>
          <p:cNvSpPr/>
          <p:nvPr/>
        </p:nvSpPr>
        <p:spPr>
          <a:xfrm>
            <a:off x="7184953" y="3421717"/>
            <a:ext cx="282388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SDK for .NET</a:t>
            </a:r>
          </a:p>
        </p:txBody>
      </p:sp>
      <p:sp>
        <p:nvSpPr>
          <p:cNvPr id="28" name="Rectangle 27"/>
          <p:cNvSpPr/>
          <p:nvPr/>
        </p:nvSpPr>
        <p:spPr>
          <a:xfrm>
            <a:off x="8710543" y="1356719"/>
            <a:ext cx="2017975"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IdentityManager</a:t>
            </a:r>
            <a:endParaRPr lang="en-US" sz="1960" dirty="0">
              <a:solidFill>
                <a:srgbClr val="FFFFFF"/>
              </a:solidFill>
              <a:latin typeface="Segoe UI" panose="020B0502040204020203" pitchFamily="34" charset="0"/>
              <a:cs typeface="Segoe UI" panose="020B0502040204020203" pitchFamily="34" charset="0"/>
            </a:endParaRPr>
          </a:p>
        </p:txBody>
      </p:sp>
      <p:sp>
        <p:nvSpPr>
          <p:cNvPr id="30" name="Rectangle 29"/>
          <p:cNvSpPr/>
          <p:nvPr/>
        </p:nvSpPr>
        <p:spPr>
          <a:xfrm>
            <a:off x="3149503" y="2311665"/>
            <a:ext cx="1291639"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Mimekit</a:t>
            </a:r>
          </a:p>
        </p:txBody>
      </p:sp>
      <p:sp>
        <p:nvSpPr>
          <p:cNvPr id="31" name="Rectangle 30"/>
          <p:cNvSpPr/>
          <p:nvPr/>
        </p:nvSpPr>
        <p:spPr>
          <a:xfrm>
            <a:off x="9467589" y="2197939"/>
            <a:ext cx="2020607"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Xamarin.Auth</a:t>
            </a:r>
          </a:p>
        </p:txBody>
      </p:sp>
      <p:sp>
        <p:nvSpPr>
          <p:cNvPr id="33" name="Rectangle 32"/>
          <p:cNvSpPr/>
          <p:nvPr/>
        </p:nvSpPr>
        <p:spPr>
          <a:xfrm>
            <a:off x="9301919" y="3136497"/>
            <a:ext cx="2285031"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Couchbase</a:t>
            </a:r>
            <a:r>
              <a:rPr lang="en-US" sz="1567" dirty="0">
                <a:solidFill>
                  <a:srgbClr val="FFFFFF"/>
                </a:solidFill>
                <a:latin typeface="Segoe UI" panose="020B0502040204020203" pitchFamily="34" charset="0"/>
                <a:cs typeface="Segoe UI" panose="020B0502040204020203" pitchFamily="34" charset="0"/>
              </a:rPr>
              <a:t> Lite for .NET</a:t>
            </a:r>
          </a:p>
        </p:txBody>
      </p:sp>
      <p:sp>
        <p:nvSpPr>
          <p:cNvPr id="36" name="Rectangle 35"/>
          <p:cNvSpPr/>
          <p:nvPr/>
        </p:nvSpPr>
        <p:spPr>
          <a:xfrm>
            <a:off x="7248482" y="2183493"/>
            <a:ext cx="1099383"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Mailkit</a:t>
            </a:r>
          </a:p>
        </p:txBody>
      </p:sp>
      <p:sp>
        <p:nvSpPr>
          <p:cNvPr id="38" name="Rectangle 37"/>
          <p:cNvSpPr/>
          <p:nvPr/>
        </p:nvSpPr>
        <p:spPr>
          <a:xfrm>
            <a:off x="5750831" y="1622280"/>
            <a:ext cx="2304583"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ASP.NET Core</a:t>
            </a:r>
          </a:p>
        </p:txBody>
      </p:sp>
      <p:sp>
        <p:nvSpPr>
          <p:cNvPr id="39" name="Rectangle 38"/>
          <p:cNvSpPr/>
          <p:nvPr/>
        </p:nvSpPr>
        <p:spPr>
          <a:xfrm>
            <a:off x="8393871" y="5011554"/>
            <a:ext cx="2914719" cy="369236"/>
          </a:xfrm>
          <a:prstGeom prst="rect">
            <a:avLst/>
          </a:prstGeom>
        </p:spPr>
        <p:txBody>
          <a:bodyPr wrap="none">
            <a:spAutoFit/>
          </a:bodyPr>
          <a:lstStyle/>
          <a:p>
            <a:pPr defTabSz="913742"/>
            <a:r>
              <a:rPr lang="en-US" sz="1799" dirty="0">
                <a:solidFill>
                  <a:srgbClr val="FFFFFF"/>
                </a:solidFill>
                <a:latin typeface="Segoe UI" panose="020B0502040204020203" pitchFamily="34" charset="0"/>
                <a:cs typeface="Segoe UI" panose="020B0502040204020203" pitchFamily="34" charset="0"/>
              </a:rPr>
              <a:t>Salesforce Toolkits for .NET</a:t>
            </a:r>
          </a:p>
        </p:txBody>
      </p:sp>
      <p:sp>
        <p:nvSpPr>
          <p:cNvPr id="40" name="Rectangle 39"/>
          <p:cNvSpPr/>
          <p:nvPr/>
        </p:nvSpPr>
        <p:spPr>
          <a:xfrm>
            <a:off x="6183909" y="2841048"/>
            <a:ext cx="1360916"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NuGet</a:t>
            </a:r>
          </a:p>
        </p:txBody>
      </p:sp>
      <p:sp>
        <p:nvSpPr>
          <p:cNvPr id="41" name="Rectangle 40"/>
          <p:cNvSpPr/>
          <p:nvPr/>
        </p:nvSpPr>
        <p:spPr>
          <a:xfrm>
            <a:off x="7859799" y="1940599"/>
            <a:ext cx="1149375" cy="574494"/>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Kudu</a:t>
            </a:r>
          </a:p>
          <a:p>
            <a:pPr defTabSz="913742"/>
            <a:r>
              <a:rPr lang="en-US" sz="1567" dirty="0">
                <a:solidFill>
                  <a:srgbClr val="FFFFFF"/>
                </a:solidFill>
                <a:latin typeface="Segoe UI" panose="020B0502040204020203" pitchFamily="34" charset="0"/>
                <a:cs typeface="Segoe UI" panose="020B0502040204020203" pitchFamily="34" charset="0"/>
              </a:rPr>
              <a:t>          Cecil</a:t>
            </a:r>
          </a:p>
        </p:txBody>
      </p:sp>
      <p:sp>
        <p:nvSpPr>
          <p:cNvPr id="42" name="Rectangle 41"/>
          <p:cNvSpPr/>
          <p:nvPr/>
        </p:nvSpPr>
        <p:spPr>
          <a:xfrm>
            <a:off x="10276452" y="1003083"/>
            <a:ext cx="1139598" cy="406102"/>
          </a:xfrm>
          <a:prstGeom prst="rect">
            <a:avLst/>
          </a:prstGeom>
        </p:spPr>
        <p:txBody>
          <a:bodyPr wrap="none">
            <a:spAutoFit/>
          </a:bodyPr>
          <a:lstStyle/>
          <a:p>
            <a:pPr defTabSz="913742"/>
            <a:r>
              <a:rPr lang="en-US" sz="1999" dirty="0" err="1">
                <a:solidFill>
                  <a:srgbClr val="FFFFFF"/>
                </a:solidFill>
                <a:latin typeface="Segoe UI" panose="020B0502040204020203" pitchFamily="34" charset="0"/>
                <a:cs typeface="Segoe UI" panose="020B0502040204020203" pitchFamily="34" charset="0"/>
              </a:rPr>
              <a:t>MSBuild</a:t>
            </a:r>
            <a:endParaRPr lang="en-US" sz="1999" dirty="0">
              <a:solidFill>
                <a:srgbClr val="FFFFFF"/>
              </a:solidFill>
              <a:latin typeface="Segoe UI" panose="020B0502040204020203" pitchFamily="34" charset="0"/>
              <a:cs typeface="Segoe UI" panose="020B0502040204020203" pitchFamily="34" charset="0"/>
            </a:endParaRPr>
          </a:p>
        </p:txBody>
      </p:sp>
      <p:sp>
        <p:nvSpPr>
          <p:cNvPr id="43" name="Rectangle 42"/>
          <p:cNvSpPr/>
          <p:nvPr/>
        </p:nvSpPr>
        <p:spPr>
          <a:xfrm>
            <a:off x="5837565" y="3611626"/>
            <a:ext cx="634843" cy="331499"/>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LLILC</a:t>
            </a:r>
          </a:p>
        </p:txBody>
      </p:sp>
      <p:sp>
        <p:nvSpPr>
          <p:cNvPr id="44" name="Rectangle 43"/>
          <p:cNvSpPr/>
          <p:nvPr/>
        </p:nvSpPr>
        <p:spPr>
          <a:xfrm>
            <a:off x="6247546" y="5067618"/>
            <a:ext cx="673407"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Prism</a:t>
            </a:r>
          </a:p>
        </p:txBody>
      </p:sp>
      <p:sp>
        <p:nvSpPr>
          <p:cNvPr id="45" name="Rectangle 44"/>
          <p:cNvSpPr/>
          <p:nvPr/>
        </p:nvSpPr>
        <p:spPr>
          <a:xfrm>
            <a:off x="3053855" y="2986852"/>
            <a:ext cx="3118312" cy="461545"/>
          </a:xfrm>
          <a:prstGeom prst="rect">
            <a:avLst/>
          </a:prstGeom>
        </p:spPr>
        <p:txBody>
          <a:bodyPr wrap="none">
            <a:spAutoFit/>
          </a:bodyPr>
          <a:lstStyle/>
          <a:p>
            <a:pPr defTabSz="913742"/>
            <a:r>
              <a:rPr lang="en-US" sz="2399" dirty="0" err="1">
                <a:solidFill>
                  <a:srgbClr val="FFFFFF"/>
                </a:solidFill>
                <a:latin typeface="Segoe UI" panose="020B0502040204020203" pitchFamily="34" charset="0"/>
                <a:cs typeface="Segoe UI" panose="020B0502040204020203" pitchFamily="34" charset="0"/>
              </a:rPr>
              <a:t>WorldWide</a:t>
            </a:r>
            <a:r>
              <a:rPr lang="en-US" sz="2399" dirty="0">
                <a:solidFill>
                  <a:srgbClr val="FFFFFF"/>
                </a:solidFill>
                <a:latin typeface="Segoe UI" panose="020B0502040204020203" pitchFamily="34" charset="0"/>
                <a:cs typeface="Segoe UI" panose="020B0502040204020203" pitchFamily="34" charset="0"/>
              </a:rPr>
              <a:t> Telescope</a:t>
            </a:r>
          </a:p>
        </p:txBody>
      </p:sp>
      <p:sp>
        <p:nvSpPr>
          <p:cNvPr id="54" name="Text Placeholder 3"/>
          <p:cNvSpPr txBox="1">
            <a:spLocks/>
          </p:cNvSpPr>
          <p:nvPr/>
        </p:nvSpPr>
        <p:spPr>
          <a:xfrm>
            <a:off x="2925949" y="5578884"/>
            <a:ext cx="2835350" cy="966494"/>
          </a:xfrm>
          <a:prstGeom prst="rect">
            <a:avLst/>
          </a:prstGeom>
          <a:solidFill>
            <a:srgbClr val="B4009E"/>
          </a:solidFill>
        </p:spPr>
        <p:txBody>
          <a:bodyPr vert="horz" lIns="91416" tIns="45708" rIns="91416" bIns="45708" rtlCol="0" anchor="t"/>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Practices</a:t>
            </a:r>
            <a:endParaRPr lang="en-US" sz="1000" dirty="0">
              <a:solidFill>
                <a:srgbClr val="FFFFFF"/>
              </a:solidFill>
              <a:latin typeface="Segoe UI" panose="020B0502040204020203" pitchFamily="34" charset="0"/>
              <a:cs typeface="Segoe UI" panose="020B0502040204020203" pitchFamily="34" charset="0"/>
            </a:endParaRPr>
          </a:p>
        </p:txBody>
      </p:sp>
      <p:sp>
        <p:nvSpPr>
          <p:cNvPr id="55" name="Text Placeholder 4"/>
          <p:cNvSpPr txBox="1">
            <a:spLocks/>
          </p:cNvSpPr>
          <p:nvPr/>
        </p:nvSpPr>
        <p:spPr>
          <a:xfrm>
            <a:off x="5853747" y="5574307"/>
            <a:ext cx="2806228" cy="971072"/>
          </a:xfrm>
          <a:prstGeom prst="rect">
            <a:avLst/>
          </a:prstGeom>
          <a:solidFill>
            <a:srgbClr val="D83B01"/>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Visibility</a:t>
            </a:r>
            <a:endParaRPr lang="en-US" sz="2799" dirty="0">
              <a:solidFill>
                <a:srgbClr val="FFFFFF"/>
              </a:solidFill>
              <a:latin typeface="Segoe UI" panose="020B0502040204020203" pitchFamily="34" charset="0"/>
              <a:cs typeface="Segoe UI" panose="020B0502040204020203" pitchFamily="34" charset="0"/>
            </a:endParaRPr>
          </a:p>
        </p:txBody>
      </p:sp>
      <p:sp>
        <p:nvSpPr>
          <p:cNvPr id="56" name="Text Placeholder 2"/>
          <p:cNvSpPr txBox="1">
            <a:spLocks/>
          </p:cNvSpPr>
          <p:nvPr/>
        </p:nvSpPr>
        <p:spPr>
          <a:xfrm>
            <a:off x="103381" y="5578887"/>
            <a:ext cx="2721054" cy="971072"/>
          </a:xfrm>
          <a:prstGeom prst="rect">
            <a:avLst/>
          </a:prstGeom>
          <a:solidFill>
            <a:srgbClr val="008272"/>
          </a:solidFill>
        </p:spPr>
        <p:txBody>
          <a:bodyPr vert="horz" lIns="91416" tIns="45708" rIns="91416" bIns="45708"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en-US" sz="1999" dirty="0">
                <a:solidFill>
                  <a:srgbClr val="FFFFFF"/>
                </a:solidFill>
                <a:latin typeface="Segoe UI" panose="020B0502040204020203" pitchFamily="34" charset="0"/>
                <a:cs typeface="Segoe UI" panose="020B0502040204020203" pitchFamily="34" charset="0"/>
              </a:rPr>
              <a:t>Protection</a:t>
            </a:r>
          </a:p>
        </p:txBody>
      </p:sp>
      <p:sp>
        <p:nvSpPr>
          <p:cNvPr id="57" name="Text Placeholder 4"/>
          <p:cNvSpPr txBox="1">
            <a:spLocks/>
          </p:cNvSpPr>
          <p:nvPr/>
        </p:nvSpPr>
        <p:spPr>
          <a:xfrm>
            <a:off x="8752424" y="5574306"/>
            <a:ext cx="2825159" cy="971072"/>
          </a:xfrm>
          <a:prstGeom prst="rect">
            <a:avLst/>
          </a:prstGeom>
          <a:solidFill>
            <a:schemeClr val="accent6">
              <a:lumMod val="75000"/>
            </a:schemeClr>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dirty="0">
                <a:solidFill>
                  <a:srgbClr val="FFFFFF"/>
                </a:solidFill>
                <a:latin typeface="Segoe UI" panose="020B0502040204020203" pitchFamily="34" charset="0"/>
                <a:cs typeface="Segoe UI" panose="020B0502040204020203" pitchFamily="34" charset="0"/>
              </a:rPr>
              <a:t>Support</a:t>
            </a:r>
            <a:endParaRPr lang="en-US" sz="2799" dirty="0">
              <a:solidFill>
                <a:srgbClr val="FFFFFF"/>
              </a:solidFill>
              <a:latin typeface="Segoe UI" panose="020B0502040204020203" pitchFamily="34" charset="0"/>
              <a:cs typeface="Segoe UI" panose="020B0502040204020203" pitchFamily="34" charset="0"/>
            </a:endParaRPr>
          </a:p>
        </p:txBody>
      </p:sp>
      <p:pic>
        <p:nvPicPr>
          <p:cNvPr id="59" name="Picture 58"/>
          <p:cNvPicPr>
            <a:picLocks noChangeAspect="1"/>
          </p:cNvPicPr>
          <p:nvPr/>
        </p:nvPicPr>
        <p:blipFill rotWithShape="1">
          <a:blip r:embed="rId4">
            <a:extLst>
              <a:ext uri="{28A0092B-C50C-407E-A947-70E740481C1C}">
                <a14:useLocalDpi xmlns:a14="http://schemas.microsoft.com/office/drawing/2010/main" val="0"/>
              </a:ext>
            </a:extLst>
          </a:blip>
          <a:srcRect l="14859" t="9544" r="11395" b="11993"/>
          <a:stretch/>
        </p:blipFill>
        <p:spPr>
          <a:xfrm>
            <a:off x="1911759" y="5574306"/>
            <a:ext cx="912676" cy="971072"/>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1898" y="5660357"/>
            <a:ext cx="829304" cy="829304"/>
          </a:xfrm>
          <a:prstGeom prst="rect">
            <a:avLst/>
          </a:prstGeom>
        </p:spPr>
      </p:pic>
      <p:grpSp>
        <p:nvGrpSpPr>
          <p:cNvPr id="61" name="Group 60"/>
          <p:cNvGrpSpPr/>
          <p:nvPr/>
        </p:nvGrpSpPr>
        <p:grpSpPr>
          <a:xfrm>
            <a:off x="7587151" y="5574308"/>
            <a:ext cx="1029353" cy="963457"/>
            <a:chOff x="9827383" y="5237793"/>
            <a:chExt cx="1550988" cy="1451698"/>
          </a:xfrm>
        </p:grpSpPr>
        <p:pic>
          <p:nvPicPr>
            <p:cNvPr id="62" name="Picture 61"/>
            <p:cNvPicPr>
              <a:picLocks noChangeAspect="1"/>
            </p:cNvPicPr>
            <p:nvPr/>
          </p:nvPicPr>
          <p:blipFill rotWithShape="1">
            <a:blip r:embed="rId6">
              <a:extLst>
                <a:ext uri="{28A0092B-C50C-407E-A947-70E740481C1C}">
                  <a14:useLocalDpi xmlns:a14="http://schemas.microsoft.com/office/drawing/2010/main" val="0"/>
                </a:ext>
              </a:extLst>
            </a:blip>
            <a:srcRect l="18905" t="6161" b="17935"/>
            <a:stretch/>
          </p:blipFill>
          <p:spPr>
            <a:xfrm>
              <a:off x="9827383" y="5237793"/>
              <a:ext cx="1550988" cy="1451698"/>
            </a:xfrm>
            <a:prstGeom prst="rect">
              <a:avLst/>
            </a:prstGeom>
          </p:spPr>
        </p:pic>
        <p:cxnSp>
          <p:nvCxnSpPr>
            <p:cNvPr id="63" name="Straight Connector 62"/>
            <p:cNvCxnSpPr/>
            <p:nvPr/>
          </p:nvCxnSpPr>
          <p:spPr>
            <a:xfrm flipV="1">
              <a:off x="10844609" y="5512026"/>
              <a:ext cx="201328" cy="24341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10903774" y="5780306"/>
              <a:ext cx="284325" cy="1331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0962025" y="6095805"/>
              <a:ext cx="271133" cy="21042"/>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Freeform 14"/>
          <p:cNvSpPr>
            <a:spLocks noEditPoints="1"/>
          </p:cNvSpPr>
          <p:nvPr/>
        </p:nvSpPr>
        <p:spPr bwMode="black">
          <a:xfrm>
            <a:off x="10788645" y="5795993"/>
            <a:ext cx="647106" cy="574743"/>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914126"/>
            <a:endParaRPr lang="en-US" sz="1600">
              <a:solidFill>
                <a:srgbClr val="404040"/>
              </a:solidFill>
              <a:latin typeface="Segoe UI" panose="020B0502040204020203" pitchFamily="34" charset="0"/>
              <a:cs typeface="Segoe UI" panose="020B0502040204020203" pitchFamily="34" charset="0"/>
            </a:endParaRPr>
          </a:p>
        </p:txBody>
      </p:sp>
      <p:sp>
        <p:nvSpPr>
          <p:cNvPr id="69" name="TextBox 68"/>
          <p:cNvSpPr txBox="1"/>
          <p:nvPr/>
        </p:nvSpPr>
        <p:spPr>
          <a:xfrm>
            <a:off x="18487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Licenses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Copyrights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Trademarks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Patents</a:t>
            </a:r>
          </a:p>
        </p:txBody>
      </p:sp>
      <p:sp>
        <p:nvSpPr>
          <p:cNvPr id="70" name="TextBox 69"/>
          <p:cNvSpPr txBox="1"/>
          <p:nvPr/>
        </p:nvSpPr>
        <p:spPr>
          <a:xfrm>
            <a:off x="300618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Mentorship</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Governance</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Feedback</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Co-ordination</a:t>
            </a:r>
          </a:p>
        </p:txBody>
      </p:sp>
      <p:sp>
        <p:nvSpPr>
          <p:cNvPr id="71" name="TextBox 70"/>
          <p:cNvSpPr txBox="1"/>
          <p:nvPr/>
        </p:nvSpPr>
        <p:spPr>
          <a:xfrm>
            <a:off x="5914000" y="5806876"/>
            <a:ext cx="1726880" cy="752235"/>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Media</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Branding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Events</a:t>
            </a:r>
          </a:p>
        </p:txBody>
      </p:sp>
      <p:sp>
        <p:nvSpPr>
          <p:cNvPr id="72" name="TextBox 71"/>
          <p:cNvSpPr txBox="1"/>
          <p:nvPr/>
        </p:nvSpPr>
        <p:spPr>
          <a:xfrm>
            <a:off x="8813661"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Hosting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Code signing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CLA Management</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Swag</a:t>
            </a:r>
          </a:p>
        </p:txBody>
      </p:sp>
      <p:sp>
        <p:nvSpPr>
          <p:cNvPr id="73" name="Rectangle 72"/>
          <p:cNvSpPr/>
          <p:nvPr/>
        </p:nvSpPr>
        <p:spPr>
          <a:xfrm>
            <a:off x="3700505" y="5118355"/>
            <a:ext cx="2494713" cy="307697"/>
          </a:xfrm>
          <a:prstGeom prst="rect">
            <a:avLst/>
          </a:prstGeom>
        </p:spPr>
        <p:txBody>
          <a:bodyPr wrap="none">
            <a:spAutoFit/>
          </a:bodyPr>
          <a:lstStyle/>
          <a:p>
            <a:pPr defTabSz="913742"/>
            <a:r>
              <a:rPr lang="en-US" sz="1400" dirty="0">
                <a:solidFill>
                  <a:srgbClr val="FFFFFF"/>
                </a:solidFill>
                <a:latin typeface="Segoe UI" panose="020B0502040204020203" pitchFamily="34" charset="0"/>
                <a:cs typeface="Segoe UI" panose="020B0502040204020203" pitchFamily="34" charset="0"/>
              </a:rPr>
              <a:t>ASP.NET AJAX Control Toolkit</a:t>
            </a:r>
          </a:p>
        </p:txBody>
      </p:sp>
      <p:sp>
        <p:nvSpPr>
          <p:cNvPr id="74" name="Rectangle 73"/>
          <p:cNvSpPr/>
          <p:nvPr/>
        </p:nvSpPr>
        <p:spPr>
          <a:xfrm>
            <a:off x="3242461" y="3895276"/>
            <a:ext cx="248663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Entity Framework</a:t>
            </a:r>
          </a:p>
        </p:txBody>
      </p:sp>
      <p:sp>
        <p:nvSpPr>
          <p:cNvPr id="75" name="Rectangle 74"/>
          <p:cNvSpPr/>
          <p:nvPr/>
        </p:nvSpPr>
        <p:spPr>
          <a:xfrm>
            <a:off x="5971519" y="4183857"/>
            <a:ext cx="291632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a:t>
            </a:r>
            <a:r>
              <a:rPr lang="en-US" sz="1600" dirty="0" err="1">
                <a:solidFill>
                  <a:srgbClr val="FFFFFF"/>
                </a:solidFill>
                <a:latin typeface="Segoe UI" panose="020B0502040204020203" pitchFamily="34" charset="0"/>
                <a:cs typeface="Segoe UI" panose="020B0502040204020203" pitchFamily="34" charset="0"/>
              </a:rPr>
              <a:t>WebJobs</a:t>
            </a:r>
            <a:r>
              <a:rPr lang="en-US" sz="1600" dirty="0">
                <a:solidFill>
                  <a:srgbClr val="FFFFFF"/>
                </a:solidFill>
                <a:latin typeface="Segoe UI" panose="020B0502040204020203" pitchFamily="34" charset="0"/>
                <a:cs typeface="Segoe UI" panose="020B0502040204020203" pitchFamily="34" charset="0"/>
              </a:rPr>
              <a:t> SDK</a:t>
            </a:r>
          </a:p>
        </p:txBody>
      </p:sp>
      <p:sp>
        <p:nvSpPr>
          <p:cNvPr id="76" name="Rectangle 75"/>
          <p:cNvSpPr/>
          <p:nvPr/>
        </p:nvSpPr>
        <p:spPr>
          <a:xfrm>
            <a:off x="3066720" y="4336402"/>
            <a:ext cx="317613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Web Protection Library</a:t>
            </a:r>
          </a:p>
        </p:txBody>
      </p:sp>
      <p:sp>
        <p:nvSpPr>
          <p:cNvPr id="77" name="Rectangle 76"/>
          <p:cNvSpPr/>
          <p:nvPr/>
        </p:nvSpPr>
        <p:spPr>
          <a:xfrm>
            <a:off x="8633236" y="2593041"/>
            <a:ext cx="2843179"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Open Live Writer</a:t>
            </a:r>
          </a:p>
        </p:txBody>
      </p:sp>
      <p:sp>
        <p:nvSpPr>
          <p:cNvPr id="80" name="Rectangle 79"/>
          <p:cNvSpPr/>
          <p:nvPr/>
        </p:nvSpPr>
        <p:spPr>
          <a:xfrm>
            <a:off x="5678694" y="3888398"/>
            <a:ext cx="156925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Open XML SDK</a:t>
            </a:r>
          </a:p>
        </p:txBody>
      </p:sp>
      <p:sp>
        <p:nvSpPr>
          <p:cNvPr id="81" name="Rectangle 80"/>
          <p:cNvSpPr/>
          <p:nvPr/>
        </p:nvSpPr>
        <p:spPr>
          <a:xfrm>
            <a:off x="5694396" y="4599074"/>
            <a:ext cx="1129054"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ProtoBuild</a:t>
            </a:r>
            <a:endParaRPr lang="en-US" sz="1600" dirty="0">
              <a:solidFill>
                <a:srgbClr val="FFFFFF"/>
              </a:solidFill>
              <a:latin typeface="Segoe UI" panose="020B0502040204020203" pitchFamily="34" charset="0"/>
              <a:cs typeface="Segoe UI" panose="020B0502040204020203" pitchFamily="34" charset="0"/>
            </a:endParaRPr>
          </a:p>
        </p:txBody>
      </p:sp>
      <p:sp>
        <p:nvSpPr>
          <p:cNvPr id="84" name="Rectangle 83"/>
          <p:cNvSpPr/>
          <p:nvPr/>
        </p:nvSpPr>
        <p:spPr>
          <a:xfrm>
            <a:off x="9738455" y="4662796"/>
            <a:ext cx="1625471"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System.Drawing</a:t>
            </a:r>
            <a:endParaRPr lang="en-US" sz="1600" dirty="0">
              <a:solidFill>
                <a:srgbClr val="FFFFFF"/>
              </a:solidFill>
              <a:latin typeface="Segoe UI" panose="020B0502040204020203" pitchFamily="34" charset="0"/>
              <a:cs typeface="Segoe UI" panose="020B0502040204020203" pitchFamily="34" charset="0"/>
            </a:endParaRPr>
          </a:p>
        </p:txBody>
      </p:sp>
      <p:sp>
        <p:nvSpPr>
          <p:cNvPr id="85" name="Rectangle 84"/>
          <p:cNvSpPr/>
          <p:nvPr/>
        </p:nvSpPr>
        <p:spPr>
          <a:xfrm>
            <a:off x="9946664" y="3915428"/>
            <a:ext cx="1726882"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IdentityServer</a:t>
            </a:r>
            <a:endParaRPr lang="en-US" sz="1960" dirty="0">
              <a:solidFill>
                <a:srgbClr val="FFFFFF"/>
              </a:solidFill>
              <a:latin typeface="Segoe UI" panose="020B0502040204020203" pitchFamily="34" charset="0"/>
              <a:cs typeface="Segoe UI" panose="020B0502040204020203" pitchFamily="34" charset="0"/>
            </a:endParaRPr>
          </a:p>
        </p:txBody>
      </p:sp>
      <p:sp>
        <p:nvSpPr>
          <p:cNvPr id="86" name="Rectangle 85"/>
          <p:cNvSpPr/>
          <p:nvPr/>
        </p:nvSpPr>
        <p:spPr>
          <a:xfrm>
            <a:off x="3921178" y="2596575"/>
            <a:ext cx="1634958"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Umbraco</a:t>
            </a:r>
          </a:p>
        </p:txBody>
      </p:sp>
      <p:sp>
        <p:nvSpPr>
          <p:cNvPr id="87" name="Rectangle 86"/>
          <p:cNvSpPr/>
          <p:nvPr/>
        </p:nvSpPr>
        <p:spPr>
          <a:xfrm>
            <a:off x="10443334" y="3496053"/>
            <a:ext cx="594880"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WCF</a:t>
            </a:r>
          </a:p>
        </p:txBody>
      </p:sp>
      <p:sp>
        <p:nvSpPr>
          <p:cNvPr id="88" name="Rectangle 87"/>
          <p:cNvSpPr/>
          <p:nvPr/>
        </p:nvSpPr>
        <p:spPr>
          <a:xfrm>
            <a:off x="6998025" y="5074203"/>
            <a:ext cx="1575662"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Xamarin.Mobile</a:t>
            </a:r>
            <a:endParaRPr lang="en-US" sz="1567" dirty="0">
              <a:solidFill>
                <a:srgbClr val="FFFFFF"/>
              </a:solidFill>
              <a:latin typeface="Segoe UI" panose="020B0502040204020203" pitchFamily="34" charset="0"/>
              <a:cs typeface="Segoe UI" panose="020B0502040204020203" pitchFamily="34" charset="0"/>
            </a:endParaRPr>
          </a:p>
        </p:txBody>
      </p:sp>
      <p:sp>
        <p:nvSpPr>
          <p:cNvPr id="89" name="Rectangle 88"/>
          <p:cNvSpPr/>
          <p:nvPr/>
        </p:nvSpPr>
        <p:spPr>
          <a:xfrm>
            <a:off x="5473079" y="2244842"/>
            <a:ext cx="1537200" cy="707702"/>
          </a:xfrm>
          <a:prstGeom prst="rect">
            <a:avLst/>
          </a:prstGeom>
        </p:spPr>
        <p:txBody>
          <a:bodyPr wrap="none">
            <a:spAutoFit/>
          </a:bodyPr>
          <a:lstStyle/>
          <a:p>
            <a:pPr defTabSz="913742"/>
            <a:r>
              <a:rPr lang="en-US" sz="3999" dirty="0">
                <a:solidFill>
                  <a:srgbClr val="FFFFFF"/>
                </a:solidFill>
                <a:latin typeface="Segoe UI" panose="020B0502040204020203" pitchFamily="34" charset="0"/>
                <a:cs typeface="Segoe UI" panose="020B0502040204020203" pitchFamily="34" charset="0"/>
              </a:rPr>
              <a:t>Mono</a:t>
            </a:r>
          </a:p>
        </p:txBody>
      </p:sp>
      <p:sp>
        <p:nvSpPr>
          <p:cNvPr id="90" name="Rectangle 89"/>
          <p:cNvSpPr/>
          <p:nvPr/>
        </p:nvSpPr>
        <p:spPr>
          <a:xfrm>
            <a:off x="7207473" y="3644434"/>
            <a:ext cx="2822474" cy="646163"/>
          </a:xfrm>
          <a:prstGeom prst="rect">
            <a:avLst/>
          </a:prstGeom>
        </p:spPr>
        <p:txBody>
          <a:bodyPr wrap="none">
            <a:spAutoFit/>
          </a:bodyPr>
          <a:lstStyle/>
          <a:p>
            <a:pPr defTabSz="913742"/>
            <a:r>
              <a:rPr lang="en-US" sz="3599" dirty="0" err="1">
                <a:solidFill>
                  <a:srgbClr val="FFFFFF"/>
                </a:solidFill>
                <a:latin typeface="Segoe UI" panose="020B0502040204020203" pitchFamily="34" charset="0"/>
                <a:cs typeface="Segoe UI" panose="020B0502040204020203" pitchFamily="34" charset="0"/>
              </a:rPr>
              <a:t>Xamarin</a:t>
            </a:r>
            <a:r>
              <a:rPr lang="en-US" sz="3599" dirty="0">
                <a:solidFill>
                  <a:srgbClr val="FFFFFF"/>
                </a:solidFill>
                <a:latin typeface="Segoe UI" panose="020B0502040204020203" pitchFamily="34" charset="0"/>
                <a:cs typeface="Segoe UI" panose="020B0502040204020203" pitchFamily="34" charset="0"/>
              </a:rPr>
              <a:t> SDK</a:t>
            </a:r>
          </a:p>
        </p:txBody>
      </p:sp>
      <p:sp>
        <p:nvSpPr>
          <p:cNvPr id="67" name="Rectangle 66"/>
          <p:cNvSpPr/>
          <p:nvPr/>
        </p:nvSpPr>
        <p:spPr>
          <a:xfrm>
            <a:off x="7498279" y="2653002"/>
            <a:ext cx="1057834"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Cake</a:t>
            </a:r>
          </a:p>
        </p:txBody>
      </p:sp>
    </p:spTree>
    <p:extLst>
      <p:ext uri="{BB962C8B-B14F-4D97-AF65-F5344CB8AC3E}">
        <p14:creationId xmlns:p14="http://schemas.microsoft.com/office/powerpoint/2010/main" val="3072506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
                                        <p:tgtEl>
                                          <p:spTgt spid="21"/>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200"/>
                                        <p:tgtEl>
                                          <p:spTgt spid="38"/>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
                                        <p:tgtEl>
                                          <p:spTgt spid="12"/>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
                                        <p:tgtEl>
                                          <p:spTgt spid="13"/>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00"/>
                                        <p:tgtEl>
                                          <p:spTgt spid="16"/>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00"/>
                                        <p:tgtEl>
                                          <p:spTgt spid="17"/>
                                        </p:tgtEl>
                                      </p:cBhvr>
                                    </p:animEffec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
                                        <p:tgtEl>
                                          <p:spTgt spid="18"/>
                                        </p:tgtEl>
                                      </p:cBhvr>
                                    </p:animEffect>
                                  </p:childTnLst>
                                </p:cTn>
                              </p:par>
                            </p:childTnLst>
                          </p:cTn>
                        </p:par>
                        <p:par>
                          <p:cTn id="36" fill="hold">
                            <p:stCondLst>
                              <p:cond delay="16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200"/>
                                        <p:tgtEl>
                                          <p:spTgt spid="19"/>
                                        </p:tgtEl>
                                      </p:cBhvr>
                                    </p:animEffect>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
                                        <p:tgtEl>
                                          <p:spTgt spid="2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200"/>
                                        <p:tgtEl>
                                          <p:spTgt spid="22"/>
                                        </p:tgtEl>
                                      </p:cBhvr>
                                    </p:animEffec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00"/>
                                        <p:tgtEl>
                                          <p:spTgt spid="23"/>
                                        </p:tgtEl>
                                      </p:cBhvr>
                                    </p:animEffect>
                                  </p:childTnLst>
                                </p:cTn>
                              </p:par>
                            </p:childTnLst>
                          </p:cTn>
                        </p:par>
                        <p:par>
                          <p:cTn id="52" fill="hold">
                            <p:stCondLst>
                              <p:cond delay="24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200"/>
                                        <p:tgtEl>
                                          <p:spTgt spid="24"/>
                                        </p:tgtEl>
                                      </p:cBhvr>
                                    </p:animEffect>
                                  </p:childTnLst>
                                </p:cTn>
                              </p:par>
                            </p:childTnLst>
                          </p:cTn>
                        </p:par>
                        <p:par>
                          <p:cTn id="56" fill="hold">
                            <p:stCondLst>
                              <p:cond delay="26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200"/>
                                        <p:tgtEl>
                                          <p:spTgt spid="26"/>
                                        </p:tgtEl>
                                      </p:cBhvr>
                                    </p:animEffect>
                                  </p:childTnLst>
                                </p:cTn>
                              </p:par>
                            </p:childTnLst>
                          </p:cTn>
                        </p:par>
                        <p:par>
                          <p:cTn id="60" fill="hold">
                            <p:stCondLst>
                              <p:cond delay="2800"/>
                            </p:stCondLst>
                            <p:childTnLst>
                              <p:par>
                                <p:cTn id="61" presetID="10" presetClass="entr" presetSubtype="0"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200"/>
                                        <p:tgtEl>
                                          <p:spTgt spid="27"/>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200"/>
                                        <p:tgtEl>
                                          <p:spTgt spid="28"/>
                                        </p:tgtEl>
                                      </p:cBhvr>
                                    </p:animEffect>
                                  </p:childTnLst>
                                </p:cTn>
                              </p:par>
                            </p:childTnLst>
                          </p:cTn>
                        </p:par>
                        <p:par>
                          <p:cTn id="68" fill="hold">
                            <p:stCondLst>
                              <p:cond delay="320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200"/>
                                        <p:tgtEl>
                                          <p:spTgt spid="30"/>
                                        </p:tgtEl>
                                      </p:cBhvr>
                                    </p:animEffect>
                                  </p:childTnLst>
                                </p:cTn>
                              </p:par>
                            </p:childTnLst>
                          </p:cTn>
                        </p:par>
                        <p:par>
                          <p:cTn id="72" fill="hold">
                            <p:stCondLst>
                              <p:cond delay="34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00"/>
                                        <p:tgtEl>
                                          <p:spTgt spid="31"/>
                                        </p:tgtEl>
                                      </p:cBhvr>
                                    </p:animEffect>
                                  </p:childTnLst>
                                </p:cTn>
                              </p:par>
                            </p:childTnLst>
                          </p:cTn>
                        </p:par>
                        <p:par>
                          <p:cTn id="76" fill="hold">
                            <p:stCondLst>
                              <p:cond delay="3600"/>
                            </p:stCondLst>
                            <p:childTnLst>
                              <p:par>
                                <p:cTn id="77" presetID="10" presetClass="entr" presetSubtype="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200"/>
                                        <p:tgtEl>
                                          <p:spTgt spid="33"/>
                                        </p:tgtEl>
                                      </p:cBhvr>
                                    </p:animEffect>
                                  </p:childTnLst>
                                </p:cTn>
                              </p:par>
                            </p:childTnLst>
                          </p:cTn>
                        </p:par>
                        <p:par>
                          <p:cTn id="80" fill="hold">
                            <p:stCondLst>
                              <p:cond delay="3800"/>
                            </p:stCondLst>
                            <p:childTnLst>
                              <p:par>
                                <p:cTn id="81" presetID="10" presetClass="entr" presetSubtype="0"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200"/>
                                        <p:tgtEl>
                                          <p:spTgt spid="36"/>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200"/>
                                        <p:tgtEl>
                                          <p:spTgt spid="39"/>
                                        </p:tgtEl>
                                      </p:cBhvr>
                                    </p:animEffect>
                                  </p:childTnLst>
                                </p:cTn>
                              </p:par>
                            </p:childTnLst>
                          </p:cTn>
                        </p:par>
                        <p:par>
                          <p:cTn id="88" fill="hold">
                            <p:stCondLst>
                              <p:cond delay="4200"/>
                            </p:stCondLst>
                            <p:childTnLst>
                              <p:par>
                                <p:cTn id="89" presetID="10" presetClass="entr" presetSubtype="0"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200"/>
                                        <p:tgtEl>
                                          <p:spTgt spid="40"/>
                                        </p:tgtEl>
                                      </p:cBhvr>
                                    </p:animEffect>
                                  </p:childTnLst>
                                </p:cTn>
                              </p:par>
                            </p:childTnLst>
                          </p:cTn>
                        </p:par>
                        <p:par>
                          <p:cTn id="92" fill="hold">
                            <p:stCondLst>
                              <p:cond delay="4400"/>
                            </p:stCondLst>
                            <p:childTnLst>
                              <p:par>
                                <p:cTn id="93" presetID="10"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200"/>
                                        <p:tgtEl>
                                          <p:spTgt spid="41"/>
                                        </p:tgtEl>
                                      </p:cBhvr>
                                    </p:animEffect>
                                  </p:childTnLst>
                                </p:cTn>
                              </p:par>
                            </p:childTnLst>
                          </p:cTn>
                        </p:par>
                        <p:par>
                          <p:cTn id="96" fill="hold">
                            <p:stCondLst>
                              <p:cond delay="46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200"/>
                                        <p:tgtEl>
                                          <p:spTgt spid="42"/>
                                        </p:tgtEl>
                                      </p:cBhvr>
                                    </p:animEffect>
                                  </p:childTnLst>
                                </p:cTn>
                              </p:par>
                            </p:childTnLst>
                          </p:cTn>
                        </p:par>
                        <p:par>
                          <p:cTn id="100" fill="hold">
                            <p:stCondLst>
                              <p:cond delay="4800"/>
                            </p:stCondLst>
                            <p:childTnLst>
                              <p:par>
                                <p:cTn id="101" presetID="10" presetClass="entr" presetSubtype="0"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200"/>
                                        <p:tgtEl>
                                          <p:spTgt spid="43"/>
                                        </p:tgtEl>
                                      </p:cBhvr>
                                    </p:animEffect>
                                  </p:childTnLst>
                                </p:cTn>
                              </p:par>
                            </p:childTnLst>
                          </p:cTn>
                        </p:par>
                        <p:par>
                          <p:cTn id="104" fill="hold">
                            <p:stCondLst>
                              <p:cond delay="5000"/>
                            </p:stCondLst>
                            <p:childTnLst>
                              <p:par>
                                <p:cTn id="105" presetID="10"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200"/>
                                        <p:tgtEl>
                                          <p:spTgt spid="44"/>
                                        </p:tgtEl>
                                      </p:cBhvr>
                                    </p:animEffect>
                                  </p:childTnLst>
                                </p:cTn>
                              </p:par>
                            </p:childTnLst>
                          </p:cTn>
                        </p:par>
                        <p:par>
                          <p:cTn id="108" fill="hold">
                            <p:stCondLst>
                              <p:cond delay="5200"/>
                            </p:stCondLst>
                            <p:childTnLst>
                              <p:par>
                                <p:cTn id="109" presetID="10"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200"/>
                                        <p:tgtEl>
                                          <p:spTgt spid="45"/>
                                        </p:tgtEl>
                                      </p:cBhvr>
                                    </p:animEffect>
                                  </p:childTnLst>
                                </p:cTn>
                              </p:par>
                            </p:childTnLst>
                          </p:cTn>
                        </p:par>
                        <p:par>
                          <p:cTn id="112" fill="hold">
                            <p:stCondLst>
                              <p:cond delay="5400"/>
                            </p:stCondLst>
                            <p:childTnLst>
                              <p:par>
                                <p:cTn id="113" presetID="10" presetClass="entr" presetSubtype="0" fill="hold" grpId="0" nodeType="after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200"/>
                                        <p:tgtEl>
                                          <p:spTgt spid="73"/>
                                        </p:tgtEl>
                                      </p:cBhvr>
                                    </p:animEffect>
                                  </p:childTnLst>
                                </p:cTn>
                              </p:par>
                            </p:childTnLst>
                          </p:cTn>
                        </p:par>
                        <p:par>
                          <p:cTn id="116" fill="hold">
                            <p:stCondLst>
                              <p:cond delay="5600"/>
                            </p:stCondLst>
                            <p:childTnLst>
                              <p:par>
                                <p:cTn id="117" presetID="10" presetClass="entr" presetSubtype="0" fill="hold" grpId="0" nodeType="afterEffect">
                                  <p:stCondLst>
                                    <p:cond delay="0"/>
                                  </p:stCondLst>
                                  <p:childTnLst>
                                    <p:set>
                                      <p:cBhvr>
                                        <p:cTn id="118" dur="1" fill="hold">
                                          <p:stCondLst>
                                            <p:cond delay="0"/>
                                          </p:stCondLst>
                                        </p:cTn>
                                        <p:tgtEl>
                                          <p:spTgt spid="74"/>
                                        </p:tgtEl>
                                        <p:attrNameLst>
                                          <p:attrName>style.visibility</p:attrName>
                                        </p:attrNameLst>
                                      </p:cBhvr>
                                      <p:to>
                                        <p:strVal val="visible"/>
                                      </p:to>
                                    </p:set>
                                    <p:animEffect transition="in" filter="fade">
                                      <p:cBhvr>
                                        <p:cTn id="119" dur="200"/>
                                        <p:tgtEl>
                                          <p:spTgt spid="74"/>
                                        </p:tgtEl>
                                      </p:cBhvr>
                                    </p:animEffect>
                                  </p:childTnLst>
                                </p:cTn>
                              </p:par>
                            </p:childTnLst>
                          </p:cTn>
                        </p:par>
                        <p:par>
                          <p:cTn id="120" fill="hold">
                            <p:stCondLst>
                              <p:cond delay="5800"/>
                            </p:stCondLst>
                            <p:childTnLst>
                              <p:par>
                                <p:cTn id="121" presetID="10" presetClass="entr" presetSubtype="0" fill="hold" grpId="0" nodeType="after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fade">
                                      <p:cBhvr>
                                        <p:cTn id="123" dur="200"/>
                                        <p:tgtEl>
                                          <p:spTgt spid="75"/>
                                        </p:tgtEl>
                                      </p:cBhvr>
                                    </p:animEffect>
                                  </p:childTnLst>
                                </p:cTn>
                              </p:par>
                            </p:childTnLst>
                          </p:cTn>
                        </p:par>
                        <p:par>
                          <p:cTn id="124" fill="hold">
                            <p:stCondLst>
                              <p:cond delay="6000"/>
                            </p:stCondLst>
                            <p:childTnLst>
                              <p:par>
                                <p:cTn id="125" presetID="10" presetClass="entr" presetSubtype="0" fill="hold" grpId="0" nodeType="afterEffect">
                                  <p:stCondLst>
                                    <p:cond delay="0"/>
                                  </p:stCondLst>
                                  <p:childTnLst>
                                    <p:set>
                                      <p:cBhvr>
                                        <p:cTn id="126" dur="1" fill="hold">
                                          <p:stCondLst>
                                            <p:cond delay="0"/>
                                          </p:stCondLst>
                                        </p:cTn>
                                        <p:tgtEl>
                                          <p:spTgt spid="76"/>
                                        </p:tgtEl>
                                        <p:attrNameLst>
                                          <p:attrName>style.visibility</p:attrName>
                                        </p:attrNameLst>
                                      </p:cBhvr>
                                      <p:to>
                                        <p:strVal val="visible"/>
                                      </p:to>
                                    </p:set>
                                    <p:animEffect transition="in" filter="fade">
                                      <p:cBhvr>
                                        <p:cTn id="127" dur="200"/>
                                        <p:tgtEl>
                                          <p:spTgt spid="76"/>
                                        </p:tgtEl>
                                      </p:cBhvr>
                                    </p:animEffect>
                                  </p:childTnLst>
                                </p:cTn>
                              </p:par>
                            </p:childTnLst>
                          </p:cTn>
                        </p:par>
                        <p:par>
                          <p:cTn id="128" fill="hold">
                            <p:stCondLst>
                              <p:cond delay="6200"/>
                            </p:stCondLst>
                            <p:childTnLst>
                              <p:par>
                                <p:cTn id="129" presetID="10" presetClass="entr" presetSubtype="0" fill="hold" grpId="0" nodeType="after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fade">
                                      <p:cBhvr>
                                        <p:cTn id="131" dur="200"/>
                                        <p:tgtEl>
                                          <p:spTgt spid="77"/>
                                        </p:tgtEl>
                                      </p:cBhvr>
                                    </p:animEffect>
                                  </p:childTnLst>
                                </p:cTn>
                              </p:par>
                            </p:childTnLst>
                          </p:cTn>
                        </p:par>
                        <p:par>
                          <p:cTn id="132" fill="hold">
                            <p:stCondLst>
                              <p:cond delay="6400"/>
                            </p:stCondLst>
                            <p:childTnLst>
                              <p:par>
                                <p:cTn id="133" presetID="10" presetClass="entr" presetSubtype="0" fill="hold" grpId="0" nodeType="after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fade">
                                      <p:cBhvr>
                                        <p:cTn id="135" dur="200"/>
                                        <p:tgtEl>
                                          <p:spTgt spid="80"/>
                                        </p:tgtEl>
                                      </p:cBhvr>
                                    </p:animEffect>
                                  </p:childTnLst>
                                </p:cTn>
                              </p:par>
                            </p:childTnLst>
                          </p:cTn>
                        </p:par>
                        <p:par>
                          <p:cTn id="136" fill="hold">
                            <p:stCondLst>
                              <p:cond delay="6600"/>
                            </p:stCondLst>
                            <p:childTnLst>
                              <p:par>
                                <p:cTn id="137" presetID="10" presetClass="entr" presetSubtype="0" fill="hold" grpId="0" nodeType="afterEffect">
                                  <p:stCondLst>
                                    <p:cond delay="0"/>
                                  </p:stCondLst>
                                  <p:childTnLst>
                                    <p:set>
                                      <p:cBhvr>
                                        <p:cTn id="138" dur="1" fill="hold">
                                          <p:stCondLst>
                                            <p:cond delay="0"/>
                                          </p:stCondLst>
                                        </p:cTn>
                                        <p:tgtEl>
                                          <p:spTgt spid="81"/>
                                        </p:tgtEl>
                                        <p:attrNameLst>
                                          <p:attrName>style.visibility</p:attrName>
                                        </p:attrNameLst>
                                      </p:cBhvr>
                                      <p:to>
                                        <p:strVal val="visible"/>
                                      </p:to>
                                    </p:set>
                                    <p:animEffect transition="in" filter="fade">
                                      <p:cBhvr>
                                        <p:cTn id="139" dur="200"/>
                                        <p:tgtEl>
                                          <p:spTgt spid="81"/>
                                        </p:tgtEl>
                                      </p:cBhvr>
                                    </p:animEffect>
                                  </p:childTnLst>
                                </p:cTn>
                              </p:par>
                            </p:childTnLst>
                          </p:cTn>
                        </p:par>
                        <p:par>
                          <p:cTn id="140" fill="hold">
                            <p:stCondLst>
                              <p:cond delay="6800"/>
                            </p:stCondLst>
                            <p:childTnLst>
                              <p:par>
                                <p:cTn id="141" presetID="10" presetClass="entr" presetSubtype="0" fill="hold" grpId="0" nodeType="afterEffect">
                                  <p:stCondLst>
                                    <p:cond delay="0"/>
                                  </p:stCondLst>
                                  <p:childTnLst>
                                    <p:set>
                                      <p:cBhvr>
                                        <p:cTn id="142" dur="1" fill="hold">
                                          <p:stCondLst>
                                            <p:cond delay="0"/>
                                          </p:stCondLst>
                                        </p:cTn>
                                        <p:tgtEl>
                                          <p:spTgt spid="84"/>
                                        </p:tgtEl>
                                        <p:attrNameLst>
                                          <p:attrName>style.visibility</p:attrName>
                                        </p:attrNameLst>
                                      </p:cBhvr>
                                      <p:to>
                                        <p:strVal val="visible"/>
                                      </p:to>
                                    </p:set>
                                    <p:animEffect transition="in" filter="fade">
                                      <p:cBhvr>
                                        <p:cTn id="143" dur="200"/>
                                        <p:tgtEl>
                                          <p:spTgt spid="84"/>
                                        </p:tgtEl>
                                      </p:cBhvr>
                                    </p:animEffect>
                                  </p:childTnLst>
                                </p:cTn>
                              </p:par>
                            </p:childTnLst>
                          </p:cTn>
                        </p:par>
                        <p:par>
                          <p:cTn id="144" fill="hold">
                            <p:stCondLst>
                              <p:cond delay="7000"/>
                            </p:stCondLst>
                            <p:childTnLst>
                              <p:par>
                                <p:cTn id="145" presetID="10" presetClass="entr" presetSubtype="0" fill="hold" grpId="0" nodeType="afterEffect">
                                  <p:stCondLst>
                                    <p:cond delay="0"/>
                                  </p:stCondLst>
                                  <p:childTnLst>
                                    <p:set>
                                      <p:cBhvr>
                                        <p:cTn id="146" dur="1" fill="hold">
                                          <p:stCondLst>
                                            <p:cond delay="0"/>
                                          </p:stCondLst>
                                        </p:cTn>
                                        <p:tgtEl>
                                          <p:spTgt spid="85"/>
                                        </p:tgtEl>
                                        <p:attrNameLst>
                                          <p:attrName>style.visibility</p:attrName>
                                        </p:attrNameLst>
                                      </p:cBhvr>
                                      <p:to>
                                        <p:strVal val="visible"/>
                                      </p:to>
                                    </p:set>
                                    <p:animEffect transition="in" filter="fade">
                                      <p:cBhvr>
                                        <p:cTn id="147" dur="200"/>
                                        <p:tgtEl>
                                          <p:spTgt spid="85"/>
                                        </p:tgtEl>
                                      </p:cBhvr>
                                    </p:animEffect>
                                  </p:childTnLst>
                                </p:cTn>
                              </p:par>
                            </p:childTnLst>
                          </p:cTn>
                        </p:par>
                        <p:par>
                          <p:cTn id="148" fill="hold">
                            <p:stCondLst>
                              <p:cond delay="7200"/>
                            </p:stCondLst>
                            <p:childTnLst>
                              <p:par>
                                <p:cTn id="149" presetID="10" presetClass="entr" presetSubtype="0" fill="hold" grpId="0" nodeType="after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fade">
                                      <p:cBhvr>
                                        <p:cTn id="151" dur="200"/>
                                        <p:tgtEl>
                                          <p:spTgt spid="86"/>
                                        </p:tgtEl>
                                      </p:cBhvr>
                                    </p:animEffect>
                                  </p:childTnLst>
                                </p:cTn>
                              </p:par>
                            </p:childTnLst>
                          </p:cTn>
                        </p:par>
                        <p:par>
                          <p:cTn id="152" fill="hold">
                            <p:stCondLst>
                              <p:cond delay="7400"/>
                            </p:stCondLst>
                            <p:childTnLst>
                              <p:par>
                                <p:cTn id="153" presetID="10" presetClass="entr" presetSubtype="0" fill="hold" grpId="0" nodeType="afterEffect">
                                  <p:stCondLst>
                                    <p:cond delay="0"/>
                                  </p:stCondLst>
                                  <p:childTnLst>
                                    <p:set>
                                      <p:cBhvr>
                                        <p:cTn id="154" dur="1" fill="hold">
                                          <p:stCondLst>
                                            <p:cond delay="0"/>
                                          </p:stCondLst>
                                        </p:cTn>
                                        <p:tgtEl>
                                          <p:spTgt spid="87"/>
                                        </p:tgtEl>
                                        <p:attrNameLst>
                                          <p:attrName>style.visibility</p:attrName>
                                        </p:attrNameLst>
                                      </p:cBhvr>
                                      <p:to>
                                        <p:strVal val="visible"/>
                                      </p:to>
                                    </p:set>
                                    <p:animEffect transition="in" filter="fade">
                                      <p:cBhvr>
                                        <p:cTn id="155" dur="200"/>
                                        <p:tgtEl>
                                          <p:spTgt spid="87"/>
                                        </p:tgtEl>
                                      </p:cBhvr>
                                    </p:animEffect>
                                  </p:childTnLst>
                                </p:cTn>
                              </p:par>
                            </p:childTnLst>
                          </p:cTn>
                        </p:par>
                        <p:par>
                          <p:cTn id="156" fill="hold">
                            <p:stCondLst>
                              <p:cond delay="7600"/>
                            </p:stCondLst>
                            <p:childTnLst>
                              <p:par>
                                <p:cTn id="157" presetID="10" presetClass="entr" presetSubtype="0" fill="hold" grpId="0" nodeType="after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fade">
                                      <p:cBhvr>
                                        <p:cTn id="159" dur="200"/>
                                        <p:tgtEl>
                                          <p:spTgt spid="88"/>
                                        </p:tgtEl>
                                      </p:cBhvr>
                                    </p:animEffect>
                                  </p:childTnLst>
                                </p:cTn>
                              </p:par>
                            </p:childTnLst>
                          </p:cTn>
                        </p:par>
                        <p:par>
                          <p:cTn id="160" fill="hold">
                            <p:stCondLst>
                              <p:cond delay="7800"/>
                            </p:stCondLst>
                            <p:childTnLst>
                              <p:par>
                                <p:cTn id="161" presetID="3" presetClass="emph" presetSubtype="10" fill="hold" grpId="1" nodeType="afterEffect">
                                  <p:stCondLst>
                                    <p:cond delay="1000"/>
                                  </p:stCondLst>
                                  <p:childTnLst>
                                    <p:animClr clrSpc="hsl" dir="ccw">
                                      <p:cBhvr override="childStyle">
                                        <p:cTn id="162" dur="500" fill="hold"/>
                                        <p:tgtEl>
                                          <p:spTgt spid="21"/>
                                        </p:tgtEl>
                                        <p:attrNameLst>
                                          <p:attrName>style.color</p:attrName>
                                        </p:attrNameLst>
                                      </p:cBhvr>
                                      <p:to>
                                        <a:srgbClr val="CD88E0"/>
                                      </p:to>
                                    </p:animClr>
                                  </p:childTnLst>
                                </p:cTn>
                              </p:par>
                              <p:par>
                                <p:cTn id="163" presetID="3" presetClass="emph" presetSubtype="10" fill="hold" grpId="1" nodeType="withEffect">
                                  <p:stCondLst>
                                    <p:cond delay="0"/>
                                  </p:stCondLst>
                                  <p:childTnLst>
                                    <p:animClr clrSpc="hsl" dir="ccw">
                                      <p:cBhvr override="childStyle">
                                        <p:cTn id="164" dur="500" fill="hold"/>
                                        <p:tgtEl>
                                          <p:spTgt spid="38"/>
                                        </p:tgtEl>
                                        <p:attrNameLst>
                                          <p:attrName>style.color</p:attrName>
                                        </p:attrNameLst>
                                      </p:cBhvr>
                                      <p:to>
                                        <a:srgbClr val="CD88E0"/>
                                      </p:to>
                                    </p:animClr>
                                  </p:childTnLst>
                                </p:cTn>
                              </p:par>
                              <p:par>
                                <p:cTn id="165" presetID="3" presetClass="emph" presetSubtype="10" fill="hold" grpId="1" nodeType="withEffect">
                                  <p:stCondLst>
                                    <p:cond delay="0"/>
                                  </p:stCondLst>
                                  <p:childTnLst>
                                    <p:animClr clrSpc="hsl" dir="ccw">
                                      <p:cBhvr override="childStyle">
                                        <p:cTn id="166" dur="500" fill="hold"/>
                                        <p:tgtEl>
                                          <p:spTgt spid="12"/>
                                        </p:tgtEl>
                                        <p:attrNameLst>
                                          <p:attrName>style.color</p:attrName>
                                        </p:attrNameLst>
                                      </p:cBhvr>
                                      <p:to>
                                        <a:srgbClr val="CD88E0"/>
                                      </p:to>
                                    </p:animClr>
                                  </p:childTnLst>
                                </p:cTn>
                              </p:par>
                              <p:par>
                                <p:cTn id="167" presetID="3" presetClass="emph" presetSubtype="10" fill="hold" grpId="1" nodeType="withEffect">
                                  <p:stCondLst>
                                    <p:cond delay="0"/>
                                  </p:stCondLst>
                                  <p:childTnLst>
                                    <p:animClr clrSpc="hsl" dir="ccw">
                                      <p:cBhvr override="childStyle">
                                        <p:cTn id="168" dur="500" fill="hold"/>
                                        <p:tgtEl>
                                          <p:spTgt spid="13"/>
                                        </p:tgtEl>
                                        <p:attrNameLst>
                                          <p:attrName>style.color</p:attrName>
                                        </p:attrNameLst>
                                      </p:cBhvr>
                                      <p:to>
                                        <a:srgbClr val="CD88E0"/>
                                      </p:to>
                                    </p:animClr>
                                  </p:childTnLst>
                                </p:cTn>
                              </p:par>
                              <p:par>
                                <p:cTn id="169" presetID="3" presetClass="emph" presetSubtype="10" fill="hold" grpId="1" nodeType="withEffect">
                                  <p:stCondLst>
                                    <p:cond delay="0"/>
                                  </p:stCondLst>
                                  <p:childTnLst>
                                    <p:animClr clrSpc="hsl" dir="ccw">
                                      <p:cBhvr override="childStyle">
                                        <p:cTn id="170" dur="500" fill="hold"/>
                                        <p:tgtEl>
                                          <p:spTgt spid="15"/>
                                        </p:tgtEl>
                                        <p:attrNameLst>
                                          <p:attrName>style.color</p:attrName>
                                        </p:attrNameLst>
                                      </p:cBhvr>
                                      <p:to>
                                        <a:srgbClr val="CD88E0"/>
                                      </p:to>
                                    </p:animClr>
                                  </p:childTnLst>
                                </p:cTn>
                              </p:par>
                              <p:par>
                                <p:cTn id="171" presetID="3" presetClass="emph" presetSubtype="10" fill="hold" grpId="1" nodeType="withEffect">
                                  <p:stCondLst>
                                    <p:cond delay="0"/>
                                  </p:stCondLst>
                                  <p:childTnLst>
                                    <p:animClr clrSpc="hsl" dir="ccw">
                                      <p:cBhvr override="childStyle">
                                        <p:cTn id="172" dur="500" fill="hold"/>
                                        <p:tgtEl>
                                          <p:spTgt spid="16"/>
                                        </p:tgtEl>
                                        <p:attrNameLst>
                                          <p:attrName>style.color</p:attrName>
                                        </p:attrNameLst>
                                      </p:cBhvr>
                                      <p:to>
                                        <a:srgbClr val="CD88E0"/>
                                      </p:to>
                                    </p:animClr>
                                  </p:childTnLst>
                                </p:cTn>
                              </p:par>
                              <p:par>
                                <p:cTn id="173" presetID="3" presetClass="emph" presetSubtype="10" fill="hold" grpId="1" nodeType="withEffect">
                                  <p:stCondLst>
                                    <p:cond delay="0"/>
                                  </p:stCondLst>
                                  <p:childTnLst>
                                    <p:animClr clrSpc="hsl" dir="ccw">
                                      <p:cBhvr override="childStyle">
                                        <p:cTn id="174" dur="500" fill="hold"/>
                                        <p:tgtEl>
                                          <p:spTgt spid="17"/>
                                        </p:tgtEl>
                                        <p:attrNameLst>
                                          <p:attrName>style.color</p:attrName>
                                        </p:attrNameLst>
                                      </p:cBhvr>
                                      <p:to>
                                        <a:srgbClr val="CD88E0"/>
                                      </p:to>
                                    </p:animClr>
                                  </p:childTnLst>
                                </p:cTn>
                              </p:par>
                              <p:par>
                                <p:cTn id="175" presetID="3" presetClass="emph" presetSubtype="10" fill="hold" grpId="1" nodeType="withEffect">
                                  <p:stCondLst>
                                    <p:cond delay="0"/>
                                  </p:stCondLst>
                                  <p:childTnLst>
                                    <p:animClr clrSpc="hsl" dir="ccw">
                                      <p:cBhvr override="childStyle">
                                        <p:cTn id="176" dur="500" fill="hold"/>
                                        <p:tgtEl>
                                          <p:spTgt spid="18"/>
                                        </p:tgtEl>
                                        <p:attrNameLst>
                                          <p:attrName>style.color</p:attrName>
                                        </p:attrNameLst>
                                      </p:cBhvr>
                                      <p:to>
                                        <a:srgbClr val="CD88E0"/>
                                      </p:to>
                                    </p:animClr>
                                  </p:childTnLst>
                                </p:cTn>
                              </p:par>
                              <p:par>
                                <p:cTn id="177" presetID="3" presetClass="emph" presetSubtype="10" fill="hold" grpId="1" nodeType="withEffect">
                                  <p:stCondLst>
                                    <p:cond delay="0"/>
                                  </p:stCondLst>
                                  <p:childTnLst>
                                    <p:animClr clrSpc="hsl" dir="ccw">
                                      <p:cBhvr override="childStyle">
                                        <p:cTn id="178" dur="500" fill="hold"/>
                                        <p:tgtEl>
                                          <p:spTgt spid="19"/>
                                        </p:tgtEl>
                                        <p:attrNameLst>
                                          <p:attrName>style.color</p:attrName>
                                        </p:attrNameLst>
                                      </p:cBhvr>
                                      <p:to>
                                        <a:srgbClr val="CD88E0"/>
                                      </p:to>
                                    </p:animClr>
                                  </p:childTnLst>
                                </p:cTn>
                              </p:par>
                              <p:par>
                                <p:cTn id="179" presetID="3" presetClass="emph" presetSubtype="10" fill="hold" grpId="1" nodeType="withEffect">
                                  <p:stCondLst>
                                    <p:cond delay="0"/>
                                  </p:stCondLst>
                                  <p:childTnLst>
                                    <p:animClr clrSpc="hsl" dir="ccw">
                                      <p:cBhvr override="childStyle">
                                        <p:cTn id="180" dur="500" fill="hold"/>
                                        <p:tgtEl>
                                          <p:spTgt spid="20"/>
                                        </p:tgtEl>
                                        <p:attrNameLst>
                                          <p:attrName>style.color</p:attrName>
                                        </p:attrNameLst>
                                      </p:cBhvr>
                                      <p:to>
                                        <a:srgbClr val="CD88E0"/>
                                      </p:to>
                                    </p:animClr>
                                  </p:childTnLst>
                                </p:cTn>
                              </p:par>
                              <p:par>
                                <p:cTn id="181" presetID="3" presetClass="emph" presetSubtype="10" fill="hold" grpId="1" nodeType="withEffect">
                                  <p:stCondLst>
                                    <p:cond delay="0"/>
                                  </p:stCondLst>
                                  <p:childTnLst>
                                    <p:animClr clrSpc="hsl" dir="ccw">
                                      <p:cBhvr override="childStyle">
                                        <p:cTn id="182" dur="500" fill="hold"/>
                                        <p:tgtEl>
                                          <p:spTgt spid="22"/>
                                        </p:tgtEl>
                                        <p:attrNameLst>
                                          <p:attrName>style.color</p:attrName>
                                        </p:attrNameLst>
                                      </p:cBhvr>
                                      <p:to>
                                        <a:srgbClr val="CD88E0"/>
                                      </p:to>
                                    </p:animClr>
                                  </p:childTnLst>
                                </p:cTn>
                              </p:par>
                              <p:par>
                                <p:cTn id="183" presetID="3" presetClass="emph" presetSubtype="10" fill="hold" grpId="1" nodeType="withEffect">
                                  <p:stCondLst>
                                    <p:cond delay="0"/>
                                  </p:stCondLst>
                                  <p:childTnLst>
                                    <p:animClr clrSpc="hsl" dir="ccw">
                                      <p:cBhvr override="childStyle">
                                        <p:cTn id="184" dur="500" fill="hold"/>
                                        <p:tgtEl>
                                          <p:spTgt spid="23"/>
                                        </p:tgtEl>
                                        <p:attrNameLst>
                                          <p:attrName>style.color</p:attrName>
                                        </p:attrNameLst>
                                      </p:cBhvr>
                                      <p:to>
                                        <a:srgbClr val="CD88E0"/>
                                      </p:to>
                                    </p:animClr>
                                  </p:childTnLst>
                                </p:cTn>
                              </p:par>
                              <p:par>
                                <p:cTn id="185" presetID="3" presetClass="emph" presetSubtype="10" fill="hold" grpId="1" nodeType="withEffect">
                                  <p:stCondLst>
                                    <p:cond delay="0"/>
                                  </p:stCondLst>
                                  <p:childTnLst>
                                    <p:animClr clrSpc="hsl" dir="ccw">
                                      <p:cBhvr override="childStyle">
                                        <p:cTn id="186" dur="500" fill="hold"/>
                                        <p:tgtEl>
                                          <p:spTgt spid="24"/>
                                        </p:tgtEl>
                                        <p:attrNameLst>
                                          <p:attrName>style.color</p:attrName>
                                        </p:attrNameLst>
                                      </p:cBhvr>
                                      <p:to>
                                        <a:srgbClr val="CD88E0"/>
                                      </p:to>
                                    </p:animClr>
                                  </p:childTnLst>
                                </p:cTn>
                              </p:par>
                              <p:par>
                                <p:cTn id="187" presetID="3" presetClass="emph" presetSubtype="10" fill="hold" grpId="1" nodeType="withEffect">
                                  <p:stCondLst>
                                    <p:cond delay="0"/>
                                  </p:stCondLst>
                                  <p:childTnLst>
                                    <p:animClr clrSpc="hsl" dir="ccw">
                                      <p:cBhvr override="childStyle">
                                        <p:cTn id="188" dur="500" fill="hold"/>
                                        <p:tgtEl>
                                          <p:spTgt spid="26"/>
                                        </p:tgtEl>
                                        <p:attrNameLst>
                                          <p:attrName>style.color</p:attrName>
                                        </p:attrNameLst>
                                      </p:cBhvr>
                                      <p:to>
                                        <a:srgbClr val="CD88E0"/>
                                      </p:to>
                                    </p:animClr>
                                  </p:childTnLst>
                                </p:cTn>
                              </p:par>
                              <p:par>
                                <p:cTn id="189" presetID="3" presetClass="emph" presetSubtype="10" fill="hold" grpId="1" nodeType="withEffect">
                                  <p:stCondLst>
                                    <p:cond delay="0"/>
                                  </p:stCondLst>
                                  <p:childTnLst>
                                    <p:animClr clrSpc="hsl" dir="ccw">
                                      <p:cBhvr override="childStyle">
                                        <p:cTn id="190" dur="500" fill="hold"/>
                                        <p:tgtEl>
                                          <p:spTgt spid="27"/>
                                        </p:tgtEl>
                                        <p:attrNameLst>
                                          <p:attrName>style.color</p:attrName>
                                        </p:attrNameLst>
                                      </p:cBhvr>
                                      <p:to>
                                        <a:srgbClr val="CD88E0"/>
                                      </p:to>
                                    </p:animClr>
                                  </p:childTnLst>
                                </p:cTn>
                              </p:par>
                              <p:par>
                                <p:cTn id="191" presetID="3" presetClass="emph" presetSubtype="10" fill="hold" grpId="1" nodeType="withEffect">
                                  <p:stCondLst>
                                    <p:cond delay="0"/>
                                  </p:stCondLst>
                                  <p:childTnLst>
                                    <p:animClr clrSpc="hsl" dir="ccw">
                                      <p:cBhvr override="childStyle">
                                        <p:cTn id="192" dur="500" fill="hold"/>
                                        <p:tgtEl>
                                          <p:spTgt spid="28"/>
                                        </p:tgtEl>
                                        <p:attrNameLst>
                                          <p:attrName>style.color</p:attrName>
                                        </p:attrNameLst>
                                      </p:cBhvr>
                                      <p:to>
                                        <a:srgbClr val="CD88E0"/>
                                      </p:to>
                                    </p:animClr>
                                  </p:childTnLst>
                                </p:cTn>
                              </p:par>
                              <p:par>
                                <p:cTn id="193" presetID="3" presetClass="emph" presetSubtype="10" fill="hold" grpId="1" nodeType="withEffect">
                                  <p:stCondLst>
                                    <p:cond delay="0"/>
                                  </p:stCondLst>
                                  <p:childTnLst>
                                    <p:animClr clrSpc="hsl" dir="ccw">
                                      <p:cBhvr override="childStyle">
                                        <p:cTn id="194" dur="500" fill="hold"/>
                                        <p:tgtEl>
                                          <p:spTgt spid="30"/>
                                        </p:tgtEl>
                                        <p:attrNameLst>
                                          <p:attrName>style.color</p:attrName>
                                        </p:attrNameLst>
                                      </p:cBhvr>
                                      <p:to>
                                        <a:srgbClr val="CD88E0"/>
                                      </p:to>
                                    </p:animClr>
                                  </p:childTnLst>
                                </p:cTn>
                              </p:par>
                              <p:par>
                                <p:cTn id="195" presetID="3" presetClass="emph" presetSubtype="10" fill="hold" grpId="1" nodeType="withEffect">
                                  <p:stCondLst>
                                    <p:cond delay="0"/>
                                  </p:stCondLst>
                                  <p:childTnLst>
                                    <p:animClr clrSpc="hsl" dir="ccw">
                                      <p:cBhvr override="childStyle">
                                        <p:cTn id="196" dur="500" fill="hold"/>
                                        <p:tgtEl>
                                          <p:spTgt spid="31"/>
                                        </p:tgtEl>
                                        <p:attrNameLst>
                                          <p:attrName>style.color</p:attrName>
                                        </p:attrNameLst>
                                      </p:cBhvr>
                                      <p:to>
                                        <a:srgbClr val="CD88E0"/>
                                      </p:to>
                                    </p:animClr>
                                  </p:childTnLst>
                                </p:cTn>
                              </p:par>
                              <p:par>
                                <p:cTn id="197" presetID="3" presetClass="emph" presetSubtype="10" fill="hold" grpId="1" nodeType="withEffect">
                                  <p:stCondLst>
                                    <p:cond delay="0"/>
                                  </p:stCondLst>
                                  <p:childTnLst>
                                    <p:animClr clrSpc="hsl" dir="ccw">
                                      <p:cBhvr override="childStyle">
                                        <p:cTn id="198" dur="500" fill="hold"/>
                                        <p:tgtEl>
                                          <p:spTgt spid="33"/>
                                        </p:tgtEl>
                                        <p:attrNameLst>
                                          <p:attrName>style.color</p:attrName>
                                        </p:attrNameLst>
                                      </p:cBhvr>
                                      <p:to>
                                        <a:srgbClr val="CD88E0"/>
                                      </p:to>
                                    </p:animClr>
                                  </p:childTnLst>
                                </p:cTn>
                              </p:par>
                              <p:par>
                                <p:cTn id="199" presetID="3" presetClass="emph" presetSubtype="10" fill="hold" grpId="1" nodeType="withEffect">
                                  <p:stCondLst>
                                    <p:cond delay="0"/>
                                  </p:stCondLst>
                                  <p:childTnLst>
                                    <p:animClr clrSpc="hsl" dir="ccw">
                                      <p:cBhvr override="childStyle">
                                        <p:cTn id="200" dur="500" fill="hold"/>
                                        <p:tgtEl>
                                          <p:spTgt spid="36"/>
                                        </p:tgtEl>
                                        <p:attrNameLst>
                                          <p:attrName>style.color</p:attrName>
                                        </p:attrNameLst>
                                      </p:cBhvr>
                                      <p:to>
                                        <a:srgbClr val="CD88E0"/>
                                      </p:to>
                                    </p:animClr>
                                  </p:childTnLst>
                                </p:cTn>
                              </p:par>
                              <p:par>
                                <p:cTn id="201" presetID="3" presetClass="emph" presetSubtype="10" fill="hold" grpId="1" nodeType="withEffect">
                                  <p:stCondLst>
                                    <p:cond delay="0"/>
                                  </p:stCondLst>
                                  <p:childTnLst>
                                    <p:animClr clrSpc="hsl" dir="ccw">
                                      <p:cBhvr override="childStyle">
                                        <p:cTn id="202" dur="500" fill="hold"/>
                                        <p:tgtEl>
                                          <p:spTgt spid="39"/>
                                        </p:tgtEl>
                                        <p:attrNameLst>
                                          <p:attrName>style.color</p:attrName>
                                        </p:attrNameLst>
                                      </p:cBhvr>
                                      <p:to>
                                        <a:srgbClr val="CD88E0"/>
                                      </p:to>
                                    </p:animClr>
                                  </p:childTnLst>
                                </p:cTn>
                              </p:par>
                              <p:par>
                                <p:cTn id="203" presetID="3" presetClass="emph" presetSubtype="10" fill="hold" grpId="1" nodeType="withEffect">
                                  <p:stCondLst>
                                    <p:cond delay="0"/>
                                  </p:stCondLst>
                                  <p:childTnLst>
                                    <p:animClr clrSpc="hsl" dir="ccw">
                                      <p:cBhvr override="childStyle">
                                        <p:cTn id="204" dur="500" fill="hold"/>
                                        <p:tgtEl>
                                          <p:spTgt spid="40"/>
                                        </p:tgtEl>
                                        <p:attrNameLst>
                                          <p:attrName>style.color</p:attrName>
                                        </p:attrNameLst>
                                      </p:cBhvr>
                                      <p:to>
                                        <a:srgbClr val="CD88E0"/>
                                      </p:to>
                                    </p:animClr>
                                  </p:childTnLst>
                                </p:cTn>
                              </p:par>
                              <p:par>
                                <p:cTn id="205" presetID="3" presetClass="emph" presetSubtype="10" fill="hold" grpId="1" nodeType="withEffect">
                                  <p:stCondLst>
                                    <p:cond delay="0"/>
                                  </p:stCondLst>
                                  <p:childTnLst>
                                    <p:animClr clrSpc="hsl" dir="ccw">
                                      <p:cBhvr override="childStyle">
                                        <p:cTn id="206" dur="500" fill="hold"/>
                                        <p:tgtEl>
                                          <p:spTgt spid="41"/>
                                        </p:tgtEl>
                                        <p:attrNameLst>
                                          <p:attrName>style.color</p:attrName>
                                        </p:attrNameLst>
                                      </p:cBhvr>
                                      <p:to>
                                        <a:srgbClr val="CD88E0"/>
                                      </p:to>
                                    </p:animClr>
                                  </p:childTnLst>
                                </p:cTn>
                              </p:par>
                              <p:par>
                                <p:cTn id="207" presetID="3" presetClass="emph" presetSubtype="10" fill="hold" grpId="1" nodeType="withEffect">
                                  <p:stCondLst>
                                    <p:cond delay="0"/>
                                  </p:stCondLst>
                                  <p:childTnLst>
                                    <p:animClr clrSpc="hsl" dir="ccw">
                                      <p:cBhvr override="childStyle">
                                        <p:cTn id="208" dur="500" fill="hold"/>
                                        <p:tgtEl>
                                          <p:spTgt spid="42"/>
                                        </p:tgtEl>
                                        <p:attrNameLst>
                                          <p:attrName>style.color</p:attrName>
                                        </p:attrNameLst>
                                      </p:cBhvr>
                                      <p:to>
                                        <a:srgbClr val="CD88E0"/>
                                      </p:to>
                                    </p:animClr>
                                  </p:childTnLst>
                                </p:cTn>
                              </p:par>
                              <p:par>
                                <p:cTn id="209" presetID="3" presetClass="emph" presetSubtype="10" fill="hold" grpId="1" nodeType="withEffect">
                                  <p:stCondLst>
                                    <p:cond delay="0"/>
                                  </p:stCondLst>
                                  <p:childTnLst>
                                    <p:animClr clrSpc="hsl" dir="ccw">
                                      <p:cBhvr override="childStyle">
                                        <p:cTn id="210" dur="500" fill="hold"/>
                                        <p:tgtEl>
                                          <p:spTgt spid="43"/>
                                        </p:tgtEl>
                                        <p:attrNameLst>
                                          <p:attrName>style.color</p:attrName>
                                        </p:attrNameLst>
                                      </p:cBhvr>
                                      <p:to>
                                        <a:srgbClr val="CD88E0"/>
                                      </p:to>
                                    </p:animClr>
                                  </p:childTnLst>
                                </p:cTn>
                              </p:par>
                              <p:par>
                                <p:cTn id="211" presetID="3" presetClass="emph" presetSubtype="10" fill="hold" grpId="1" nodeType="withEffect">
                                  <p:stCondLst>
                                    <p:cond delay="0"/>
                                  </p:stCondLst>
                                  <p:childTnLst>
                                    <p:animClr clrSpc="hsl" dir="ccw">
                                      <p:cBhvr override="childStyle">
                                        <p:cTn id="212" dur="500" fill="hold"/>
                                        <p:tgtEl>
                                          <p:spTgt spid="44"/>
                                        </p:tgtEl>
                                        <p:attrNameLst>
                                          <p:attrName>style.color</p:attrName>
                                        </p:attrNameLst>
                                      </p:cBhvr>
                                      <p:to>
                                        <a:srgbClr val="CD88E0"/>
                                      </p:to>
                                    </p:animClr>
                                  </p:childTnLst>
                                </p:cTn>
                              </p:par>
                              <p:par>
                                <p:cTn id="213" presetID="3" presetClass="emph" presetSubtype="10" fill="hold" grpId="1" nodeType="withEffect">
                                  <p:stCondLst>
                                    <p:cond delay="0"/>
                                  </p:stCondLst>
                                  <p:childTnLst>
                                    <p:animClr clrSpc="hsl" dir="ccw">
                                      <p:cBhvr override="childStyle">
                                        <p:cTn id="214" dur="500" fill="hold"/>
                                        <p:tgtEl>
                                          <p:spTgt spid="45"/>
                                        </p:tgtEl>
                                        <p:attrNameLst>
                                          <p:attrName>style.color</p:attrName>
                                        </p:attrNameLst>
                                      </p:cBhvr>
                                      <p:to>
                                        <a:srgbClr val="CD88E0"/>
                                      </p:to>
                                    </p:animClr>
                                  </p:childTnLst>
                                </p:cTn>
                              </p:par>
                              <p:par>
                                <p:cTn id="215" presetID="3" presetClass="emph" presetSubtype="10" fill="hold" grpId="1" nodeType="withEffect">
                                  <p:stCondLst>
                                    <p:cond delay="0"/>
                                  </p:stCondLst>
                                  <p:childTnLst>
                                    <p:animClr clrSpc="hsl" dir="ccw">
                                      <p:cBhvr override="childStyle">
                                        <p:cTn id="216" dur="500" fill="hold"/>
                                        <p:tgtEl>
                                          <p:spTgt spid="73"/>
                                        </p:tgtEl>
                                        <p:attrNameLst>
                                          <p:attrName>style.color</p:attrName>
                                        </p:attrNameLst>
                                      </p:cBhvr>
                                      <p:to>
                                        <a:srgbClr val="CD88E0"/>
                                      </p:to>
                                    </p:animClr>
                                  </p:childTnLst>
                                </p:cTn>
                              </p:par>
                              <p:par>
                                <p:cTn id="217" presetID="3" presetClass="emph" presetSubtype="10" fill="hold" grpId="1" nodeType="withEffect">
                                  <p:stCondLst>
                                    <p:cond delay="0"/>
                                  </p:stCondLst>
                                  <p:childTnLst>
                                    <p:animClr clrSpc="hsl" dir="ccw">
                                      <p:cBhvr override="childStyle">
                                        <p:cTn id="218" dur="500" fill="hold"/>
                                        <p:tgtEl>
                                          <p:spTgt spid="74"/>
                                        </p:tgtEl>
                                        <p:attrNameLst>
                                          <p:attrName>style.color</p:attrName>
                                        </p:attrNameLst>
                                      </p:cBhvr>
                                      <p:to>
                                        <a:srgbClr val="CD88E0"/>
                                      </p:to>
                                    </p:animClr>
                                  </p:childTnLst>
                                </p:cTn>
                              </p:par>
                              <p:par>
                                <p:cTn id="219" presetID="3" presetClass="emph" presetSubtype="10" fill="hold" grpId="1" nodeType="withEffect">
                                  <p:stCondLst>
                                    <p:cond delay="0"/>
                                  </p:stCondLst>
                                  <p:childTnLst>
                                    <p:animClr clrSpc="hsl" dir="ccw">
                                      <p:cBhvr override="childStyle">
                                        <p:cTn id="220" dur="500" fill="hold"/>
                                        <p:tgtEl>
                                          <p:spTgt spid="75"/>
                                        </p:tgtEl>
                                        <p:attrNameLst>
                                          <p:attrName>style.color</p:attrName>
                                        </p:attrNameLst>
                                      </p:cBhvr>
                                      <p:to>
                                        <a:srgbClr val="CD88E0"/>
                                      </p:to>
                                    </p:animClr>
                                  </p:childTnLst>
                                </p:cTn>
                              </p:par>
                              <p:par>
                                <p:cTn id="221" presetID="3" presetClass="emph" presetSubtype="10" fill="hold" grpId="1" nodeType="withEffect">
                                  <p:stCondLst>
                                    <p:cond delay="0"/>
                                  </p:stCondLst>
                                  <p:childTnLst>
                                    <p:animClr clrSpc="hsl" dir="ccw">
                                      <p:cBhvr override="childStyle">
                                        <p:cTn id="222" dur="500" fill="hold"/>
                                        <p:tgtEl>
                                          <p:spTgt spid="76"/>
                                        </p:tgtEl>
                                        <p:attrNameLst>
                                          <p:attrName>style.color</p:attrName>
                                        </p:attrNameLst>
                                      </p:cBhvr>
                                      <p:to>
                                        <a:srgbClr val="CD88E0"/>
                                      </p:to>
                                    </p:animClr>
                                  </p:childTnLst>
                                </p:cTn>
                              </p:par>
                              <p:par>
                                <p:cTn id="223" presetID="3" presetClass="emph" presetSubtype="10" fill="hold" grpId="1" nodeType="withEffect">
                                  <p:stCondLst>
                                    <p:cond delay="0"/>
                                  </p:stCondLst>
                                  <p:childTnLst>
                                    <p:animClr clrSpc="hsl" dir="ccw">
                                      <p:cBhvr override="childStyle">
                                        <p:cTn id="224" dur="500" fill="hold"/>
                                        <p:tgtEl>
                                          <p:spTgt spid="77"/>
                                        </p:tgtEl>
                                        <p:attrNameLst>
                                          <p:attrName>style.color</p:attrName>
                                        </p:attrNameLst>
                                      </p:cBhvr>
                                      <p:to>
                                        <a:srgbClr val="CD88E0"/>
                                      </p:to>
                                    </p:animClr>
                                  </p:childTnLst>
                                </p:cTn>
                              </p:par>
                              <p:par>
                                <p:cTn id="225" presetID="3" presetClass="emph" presetSubtype="10" fill="hold" grpId="1" nodeType="withEffect">
                                  <p:stCondLst>
                                    <p:cond delay="0"/>
                                  </p:stCondLst>
                                  <p:childTnLst>
                                    <p:animClr clrSpc="hsl" dir="ccw">
                                      <p:cBhvr override="childStyle">
                                        <p:cTn id="226" dur="500" fill="hold"/>
                                        <p:tgtEl>
                                          <p:spTgt spid="80"/>
                                        </p:tgtEl>
                                        <p:attrNameLst>
                                          <p:attrName>style.color</p:attrName>
                                        </p:attrNameLst>
                                      </p:cBhvr>
                                      <p:to>
                                        <a:srgbClr val="CD88E0"/>
                                      </p:to>
                                    </p:animClr>
                                  </p:childTnLst>
                                </p:cTn>
                              </p:par>
                              <p:par>
                                <p:cTn id="227" presetID="3" presetClass="emph" presetSubtype="10" fill="hold" grpId="1" nodeType="withEffect">
                                  <p:stCondLst>
                                    <p:cond delay="0"/>
                                  </p:stCondLst>
                                  <p:childTnLst>
                                    <p:animClr clrSpc="hsl" dir="ccw">
                                      <p:cBhvr override="childStyle">
                                        <p:cTn id="228" dur="500" fill="hold"/>
                                        <p:tgtEl>
                                          <p:spTgt spid="81"/>
                                        </p:tgtEl>
                                        <p:attrNameLst>
                                          <p:attrName>style.color</p:attrName>
                                        </p:attrNameLst>
                                      </p:cBhvr>
                                      <p:to>
                                        <a:srgbClr val="CD88E0"/>
                                      </p:to>
                                    </p:animClr>
                                  </p:childTnLst>
                                </p:cTn>
                              </p:par>
                              <p:par>
                                <p:cTn id="229" presetID="3" presetClass="emph" presetSubtype="10" fill="hold" grpId="1" nodeType="withEffect">
                                  <p:stCondLst>
                                    <p:cond delay="0"/>
                                  </p:stCondLst>
                                  <p:childTnLst>
                                    <p:animClr clrSpc="hsl" dir="ccw">
                                      <p:cBhvr override="childStyle">
                                        <p:cTn id="230" dur="500" fill="hold"/>
                                        <p:tgtEl>
                                          <p:spTgt spid="84"/>
                                        </p:tgtEl>
                                        <p:attrNameLst>
                                          <p:attrName>style.color</p:attrName>
                                        </p:attrNameLst>
                                      </p:cBhvr>
                                      <p:to>
                                        <a:srgbClr val="CD88E0"/>
                                      </p:to>
                                    </p:animClr>
                                  </p:childTnLst>
                                </p:cTn>
                              </p:par>
                              <p:par>
                                <p:cTn id="231" presetID="3" presetClass="emph" presetSubtype="10" fill="hold" grpId="1" nodeType="withEffect">
                                  <p:stCondLst>
                                    <p:cond delay="0"/>
                                  </p:stCondLst>
                                  <p:childTnLst>
                                    <p:animClr clrSpc="hsl" dir="ccw">
                                      <p:cBhvr override="childStyle">
                                        <p:cTn id="232" dur="500" fill="hold"/>
                                        <p:tgtEl>
                                          <p:spTgt spid="85"/>
                                        </p:tgtEl>
                                        <p:attrNameLst>
                                          <p:attrName>style.color</p:attrName>
                                        </p:attrNameLst>
                                      </p:cBhvr>
                                      <p:to>
                                        <a:srgbClr val="CD88E0"/>
                                      </p:to>
                                    </p:animClr>
                                  </p:childTnLst>
                                </p:cTn>
                              </p:par>
                              <p:par>
                                <p:cTn id="233" presetID="3" presetClass="emph" presetSubtype="10" fill="hold" grpId="1" nodeType="withEffect">
                                  <p:stCondLst>
                                    <p:cond delay="0"/>
                                  </p:stCondLst>
                                  <p:childTnLst>
                                    <p:animClr clrSpc="hsl" dir="ccw">
                                      <p:cBhvr override="childStyle">
                                        <p:cTn id="234" dur="500" fill="hold"/>
                                        <p:tgtEl>
                                          <p:spTgt spid="86"/>
                                        </p:tgtEl>
                                        <p:attrNameLst>
                                          <p:attrName>style.color</p:attrName>
                                        </p:attrNameLst>
                                      </p:cBhvr>
                                      <p:to>
                                        <a:srgbClr val="CD88E0"/>
                                      </p:to>
                                    </p:animClr>
                                  </p:childTnLst>
                                </p:cTn>
                              </p:par>
                              <p:par>
                                <p:cTn id="235" presetID="3" presetClass="emph" presetSubtype="10" fill="hold" grpId="1" nodeType="withEffect">
                                  <p:stCondLst>
                                    <p:cond delay="0"/>
                                  </p:stCondLst>
                                  <p:childTnLst>
                                    <p:animClr clrSpc="hsl" dir="ccw">
                                      <p:cBhvr override="childStyle">
                                        <p:cTn id="236" dur="500" fill="hold"/>
                                        <p:tgtEl>
                                          <p:spTgt spid="87"/>
                                        </p:tgtEl>
                                        <p:attrNameLst>
                                          <p:attrName>style.color</p:attrName>
                                        </p:attrNameLst>
                                      </p:cBhvr>
                                      <p:to>
                                        <a:srgbClr val="CD88E0"/>
                                      </p:to>
                                    </p:animClr>
                                  </p:childTnLst>
                                </p:cTn>
                              </p:par>
                              <p:par>
                                <p:cTn id="237" presetID="3" presetClass="emph" presetSubtype="10" fill="hold" grpId="1" nodeType="withEffect">
                                  <p:stCondLst>
                                    <p:cond delay="0"/>
                                  </p:stCondLst>
                                  <p:childTnLst>
                                    <p:animClr clrSpc="hsl" dir="ccw">
                                      <p:cBhvr override="childStyle">
                                        <p:cTn id="238" dur="500" fill="hold"/>
                                        <p:tgtEl>
                                          <p:spTgt spid="88"/>
                                        </p:tgtEl>
                                        <p:attrNameLst>
                                          <p:attrName>style.color</p:attrName>
                                        </p:attrNameLst>
                                      </p:cBhvr>
                                      <p:to>
                                        <a:srgbClr val="CD88E0"/>
                                      </p:to>
                                    </p:animClr>
                                  </p:childTnLst>
                                </p:cTn>
                              </p:par>
                              <p:par>
                                <p:cTn id="239" presetID="10" presetClass="entr" presetSubtype="0" fill="hold" grpId="0" nodeType="withEffect">
                                  <p:stCondLst>
                                    <p:cond delay="0"/>
                                  </p:stCondLst>
                                  <p:childTnLst>
                                    <p:set>
                                      <p:cBhvr>
                                        <p:cTn id="240" dur="1" fill="hold">
                                          <p:stCondLst>
                                            <p:cond delay="0"/>
                                          </p:stCondLst>
                                        </p:cTn>
                                        <p:tgtEl>
                                          <p:spTgt spid="89"/>
                                        </p:tgtEl>
                                        <p:attrNameLst>
                                          <p:attrName>style.visibility</p:attrName>
                                        </p:attrNameLst>
                                      </p:cBhvr>
                                      <p:to>
                                        <p:strVal val="visible"/>
                                      </p:to>
                                    </p:set>
                                    <p:animEffect transition="in" filter="fade">
                                      <p:cBhvr>
                                        <p:cTn id="241" dur="1000"/>
                                        <p:tgtEl>
                                          <p:spTgt spid="89"/>
                                        </p:tgtEl>
                                      </p:cBhvr>
                                    </p:animEffect>
                                  </p:childTnLst>
                                </p:cTn>
                              </p:par>
                            </p:childTnLst>
                          </p:cTn>
                        </p:par>
                        <p:par>
                          <p:cTn id="242" fill="hold">
                            <p:stCondLst>
                              <p:cond delay="9300"/>
                            </p:stCondLst>
                            <p:childTnLst>
                              <p:par>
                                <p:cTn id="243" presetID="10" presetClass="entr" presetSubtype="0" fill="hold" grpId="0" nodeType="afterEffect">
                                  <p:stCondLst>
                                    <p:cond delay="500"/>
                                  </p:stCondLst>
                                  <p:childTnLst>
                                    <p:set>
                                      <p:cBhvr>
                                        <p:cTn id="244" dur="1" fill="hold">
                                          <p:stCondLst>
                                            <p:cond delay="0"/>
                                          </p:stCondLst>
                                        </p:cTn>
                                        <p:tgtEl>
                                          <p:spTgt spid="90"/>
                                        </p:tgtEl>
                                        <p:attrNameLst>
                                          <p:attrName>style.visibility</p:attrName>
                                        </p:attrNameLst>
                                      </p:cBhvr>
                                      <p:to>
                                        <p:strVal val="visible"/>
                                      </p:to>
                                    </p:set>
                                    <p:animEffect transition="in" filter="fade">
                                      <p:cBhvr>
                                        <p:cTn id="245" dur="1000"/>
                                        <p:tgtEl>
                                          <p:spTgt spid="90"/>
                                        </p:tgtEl>
                                      </p:cBhvr>
                                    </p:animEffect>
                                  </p:childTnLst>
                                </p:cTn>
                              </p:par>
                            </p:childTnLst>
                          </p:cTn>
                        </p:par>
                        <p:par>
                          <p:cTn id="246" fill="hold">
                            <p:stCondLst>
                              <p:cond delay="10800"/>
                            </p:stCondLst>
                            <p:childTnLst>
                              <p:par>
                                <p:cTn id="247" presetID="10" presetClass="entr" presetSubtype="0" fill="hold" grpId="0" nodeType="afterEffect">
                                  <p:stCondLst>
                                    <p:cond delay="1000"/>
                                  </p:stCondLst>
                                  <p:childTnLst>
                                    <p:set>
                                      <p:cBhvr>
                                        <p:cTn id="248" dur="1" fill="hold">
                                          <p:stCondLst>
                                            <p:cond delay="0"/>
                                          </p:stCondLst>
                                        </p:cTn>
                                        <p:tgtEl>
                                          <p:spTgt spid="67"/>
                                        </p:tgtEl>
                                        <p:attrNameLst>
                                          <p:attrName>style.visibility</p:attrName>
                                        </p:attrNameLst>
                                      </p:cBhvr>
                                      <p:to>
                                        <p:strVal val="visible"/>
                                      </p:to>
                                    </p:set>
                                    <p:animEffect transition="in" filter="fade">
                                      <p:cBhvr>
                                        <p:cTn id="24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6" grpId="0"/>
      <p:bldP spid="26" grpId="1"/>
      <p:bldP spid="27" grpId="0"/>
      <p:bldP spid="27" grpId="1"/>
      <p:bldP spid="28" grpId="0"/>
      <p:bldP spid="28" grpId="1"/>
      <p:bldP spid="30" grpId="0"/>
      <p:bldP spid="30" grpId="1"/>
      <p:bldP spid="31" grpId="0"/>
      <p:bldP spid="31" grpId="1"/>
      <p:bldP spid="33" grpId="0"/>
      <p:bldP spid="33" grpId="1"/>
      <p:bldP spid="36" grpId="0"/>
      <p:bldP spid="36"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73" grpId="0"/>
      <p:bldP spid="73" grpId="1"/>
      <p:bldP spid="74" grpId="0"/>
      <p:bldP spid="74" grpId="1"/>
      <p:bldP spid="75" grpId="0"/>
      <p:bldP spid="75" grpId="1"/>
      <p:bldP spid="76" grpId="0"/>
      <p:bldP spid="76" grpId="1"/>
      <p:bldP spid="77" grpId="0"/>
      <p:bldP spid="77" grpId="1"/>
      <p:bldP spid="80" grpId="0"/>
      <p:bldP spid="80" grpId="1"/>
      <p:bldP spid="81" grpId="0"/>
      <p:bldP spid="81" grpId="1"/>
      <p:bldP spid="84" grpId="0"/>
      <p:bldP spid="84" grpId="1"/>
      <p:bldP spid="85" grpId="0"/>
      <p:bldP spid="85" grpId="1"/>
      <p:bldP spid="86" grpId="0"/>
      <p:bldP spid="86" grpId="1"/>
      <p:bldP spid="87" grpId="0"/>
      <p:bldP spid="87" grpId="1"/>
      <p:bldP spid="88" grpId="0"/>
      <p:bldP spid="88" grpId="1"/>
      <p:bldP spid="89" grpId="0"/>
      <p:bldP spid="90" grpId="0"/>
      <p:bldP spid="6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033196" y="1188546"/>
            <a:ext cx="2912654" cy="3943242"/>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sp>
          <p:nvSpPr>
            <p:cNvPr id="32" name="TextBox 13"/>
            <p:cNvSpPr txBox="1"/>
            <p:nvPr/>
          </p:nvSpPr>
          <p:spPr>
            <a:xfrm>
              <a:off x="411517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framework optimized for modern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needs and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developer workflows</a:t>
              </a:r>
            </a:p>
          </p:txBody>
        </p:sp>
      </p:grpSp>
      <p:grpSp>
        <p:nvGrpSpPr>
          <p:cNvPr id="36" name="Group 35"/>
          <p:cNvGrpSpPr/>
          <p:nvPr/>
        </p:nvGrpSpPr>
        <p:grpSpPr>
          <a:xfrm>
            <a:off x="6990595" y="1188547"/>
            <a:ext cx="2912687" cy="3943242"/>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38" name="TextBox 14"/>
            <p:cNvSpPr txBox="1"/>
            <p:nvPr/>
          </p:nvSpPr>
          <p:spPr>
            <a:xfrm>
              <a:off x="7132693" y="1851342"/>
              <a:ext cx="2971801"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Mono-based runtime for iOS, OS X,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Android devices</a:t>
              </a:r>
            </a:p>
          </p:txBody>
        </p:sp>
      </p:grpSp>
      <p:grpSp>
        <p:nvGrpSpPr>
          <p:cNvPr id="4" name="Group 3"/>
          <p:cNvGrpSpPr/>
          <p:nvPr/>
        </p:nvGrpSpPr>
        <p:grpSpPr>
          <a:xfrm>
            <a:off x="1075796" y="1188546"/>
            <a:ext cx="2912622" cy="3943242"/>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Platform for .NET applications on Windows</a:t>
              </a:r>
            </a:p>
          </p:txBody>
        </p:sp>
      </p:grpSp>
      <p:grpSp>
        <p:nvGrpSpPr>
          <p:cNvPr id="12" name="Group 1"/>
          <p:cNvGrpSpPr/>
          <p:nvPr/>
        </p:nvGrpSpPr>
        <p:grpSpPr>
          <a:xfrm>
            <a:off x="1075430" y="4229830"/>
            <a:ext cx="8827853" cy="901957"/>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79238" tIns="143391" rIns="179238" bIns="143391" rtlCol="0" anchor="ctr">
              <a:noAutofit/>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bg1"/>
                </a:solidFill>
              </a:rPr>
              <a:t>.NET today—the family gets bigger</a:t>
            </a:r>
          </a:p>
        </p:txBody>
      </p:sp>
      <p:sp useBgFill="1">
        <p:nvSpPr>
          <p:cNvPr id="16" name="Rectangle 15"/>
          <p:cNvSpPr/>
          <p:nvPr/>
        </p:nvSpPr>
        <p:spPr bwMode="auto">
          <a:xfrm>
            <a:off x="269169" y="5131787"/>
            <a:ext cx="11650488" cy="17248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828"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0485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today—app models and libraries</a:t>
            </a:r>
          </a:p>
        </p:txBody>
      </p:sp>
    </p:spTree>
    <p:extLst>
      <p:ext uri="{BB962C8B-B14F-4D97-AF65-F5344CB8AC3E}">
        <p14:creationId xmlns:p14="http://schemas.microsoft.com/office/powerpoint/2010/main" val="35434465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.NET today—reusing code</a:t>
            </a:r>
          </a:p>
        </p:txBody>
      </p:sp>
      <p:cxnSp>
        <p:nvCxnSpPr>
          <p:cNvPr id="51" name="Straight Connector 50"/>
          <p:cNvCxnSpPr/>
          <p:nvPr/>
        </p:nvCxnSpPr>
        <p:spPr>
          <a:xfrm>
            <a:off x="10257622" y="2012537"/>
            <a:ext cx="0" cy="672144"/>
          </a:xfrm>
          <a:prstGeom prst="line">
            <a:avLst/>
          </a:prstGeom>
          <a:solidFill>
            <a:schemeClr val="tx1">
              <a:lumMod val="50000"/>
              <a:lumOff val="50000"/>
            </a:schemeClr>
          </a:solidFill>
          <a:ln w="28575">
            <a:solidFill>
              <a:srgbClr val="7F7F7F"/>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6381595" y="2639873"/>
            <a:ext cx="3002241" cy="399065"/>
            <a:chOff x="7223760" y="3680142"/>
            <a:chExt cx="3063240" cy="407173"/>
          </a:xfrm>
        </p:grpSpPr>
        <p:sp>
          <p:nvSpPr>
            <p:cNvPr id="52" name="TextBox 51"/>
            <p:cNvSpPr txBox="1"/>
            <p:nvPr/>
          </p:nvSpPr>
          <p:spPr>
            <a:xfrm>
              <a:off x="7223760" y="36801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3</a:t>
              </a:r>
            </a:p>
          </p:txBody>
        </p:sp>
        <p:cxnSp>
          <p:nvCxnSpPr>
            <p:cNvPr id="55" name="Straight Connector 54"/>
            <p:cNvCxnSpPr/>
            <p:nvPr/>
          </p:nvCxnSpPr>
          <p:spPr>
            <a:xfrm>
              <a:off x="10012680" y="3883728"/>
              <a:ext cx="27432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2" name="Group 1"/>
          <p:cNvGrpSpPr/>
          <p:nvPr/>
        </p:nvGrpSpPr>
        <p:grpSpPr>
          <a:xfrm>
            <a:off x="466732" y="3177588"/>
            <a:ext cx="8917104" cy="399065"/>
            <a:chOff x="1188720" y="4594542"/>
            <a:chExt cx="9098280" cy="407173"/>
          </a:xfrm>
        </p:grpSpPr>
        <p:cxnSp>
          <p:nvCxnSpPr>
            <p:cNvPr id="53" name="Straight Connector 52"/>
            <p:cNvCxnSpPr/>
            <p:nvPr/>
          </p:nvCxnSpPr>
          <p:spPr>
            <a:xfrm flipV="1">
              <a:off x="3977640" y="4798128"/>
              <a:ext cx="630936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7" name="TextBox 56"/>
            <p:cNvSpPr txBox="1"/>
            <p:nvPr/>
          </p:nvSpPr>
          <p:spPr>
            <a:xfrm>
              <a:off x="1188720" y="45945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895945"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1</a:t>
              </a:r>
            </a:p>
          </p:txBody>
        </p:sp>
      </p:grpSp>
      <p:grpSp>
        <p:nvGrpSpPr>
          <p:cNvPr id="4" name="Group 3"/>
          <p:cNvGrpSpPr/>
          <p:nvPr/>
        </p:nvGrpSpPr>
        <p:grpSpPr>
          <a:xfrm>
            <a:off x="3424163" y="2908731"/>
            <a:ext cx="5959673" cy="399065"/>
            <a:chOff x="4206240" y="4137342"/>
            <a:chExt cx="6080760" cy="407173"/>
          </a:xfrm>
        </p:grpSpPr>
        <p:sp>
          <p:nvSpPr>
            <p:cNvPr id="56" name="TextBox 55"/>
            <p:cNvSpPr txBox="1"/>
            <p:nvPr/>
          </p:nvSpPr>
          <p:spPr>
            <a:xfrm>
              <a:off x="4206240" y="41373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2</a:t>
              </a:r>
            </a:p>
          </p:txBody>
        </p:sp>
        <p:cxnSp>
          <p:nvCxnSpPr>
            <p:cNvPr id="37" name="Straight Connector 36"/>
            <p:cNvCxnSpPr/>
            <p:nvPr/>
          </p:nvCxnSpPr>
          <p:spPr>
            <a:xfrm flipV="1">
              <a:off x="6995160" y="4326335"/>
              <a:ext cx="329184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36" name="Rectangle 35"/>
          <p:cNvSpPr/>
          <p:nvPr/>
        </p:nvSpPr>
        <p:spPr bwMode="auto">
          <a:xfrm>
            <a:off x="2323845" y="1354816"/>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master 3+1 base class libraries</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target a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innovate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implementations on each platform</a:t>
            </a:r>
          </a:p>
        </p:txBody>
      </p:sp>
      <p:sp>
        <p:nvSpPr>
          <p:cNvPr id="38" name="Pentagon 37"/>
          <p:cNvSpPr/>
          <p:nvPr/>
        </p:nvSpPr>
        <p:spPr bwMode="auto">
          <a:xfrm>
            <a:off x="429275" y="1354816"/>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CHALLENGES</a:t>
            </a:r>
          </a:p>
        </p:txBody>
      </p:sp>
    </p:spTree>
    <p:extLst>
      <p:ext uri="{BB962C8B-B14F-4D97-AF65-F5344CB8AC3E}">
        <p14:creationId xmlns:p14="http://schemas.microsoft.com/office/powerpoint/2010/main" val="42633035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tomorrow</a:t>
            </a: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1822970175"/>
      </p:ext>
    </p:extLst>
  </p:cSld>
  <p:clrMapOvr>
    <a:masterClrMapping/>
  </p:clrMapOvr>
  <p:transition>
    <p:fade/>
  </p:transition>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295e2e7-0eeb-498e-8716-217bb2ee6ee3"/>
    <ds:schemaRef ds:uri="8b529f77-48ab-4581-b468-93f09345b8aa"/>
  </ds:schemaRefs>
</ds:datastoreItem>
</file>

<file path=customXml/itemProps2.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21794</TotalTime>
  <Words>4209</Words>
  <Application>Microsoft Office PowerPoint</Application>
  <PresentationFormat>Custom</PresentationFormat>
  <Paragraphs>465</Paragraphs>
  <Slides>40</Slides>
  <Notes>33</Notes>
  <HiddenSlides>0</HiddenSlides>
  <MMClips>0</MMClips>
  <ScaleCrop>false</ScaleCrop>
  <HeadingPairs>
    <vt:vector size="6" baseType="variant">
      <vt:variant>
        <vt:lpstr>Fonts Used</vt:lpstr>
      </vt:variant>
      <vt:variant>
        <vt:i4>16</vt:i4>
      </vt:variant>
      <vt:variant>
        <vt:lpstr>Theme</vt:lpstr>
      </vt:variant>
      <vt:variant>
        <vt:i4>9</vt:i4>
      </vt:variant>
      <vt:variant>
        <vt:lpstr>Slide Titles</vt:lpstr>
      </vt:variant>
      <vt:variant>
        <vt:i4>40</vt:i4>
      </vt:variant>
    </vt:vector>
  </HeadingPairs>
  <TitlesOfParts>
    <vt:vector size="65" baseType="lpstr">
      <vt:lpstr>ＭＳ Ｐゴシック</vt:lpstr>
      <vt:lpstr>Arial</vt:lpstr>
      <vt:lpstr>Avenir LT Pro 45 Book</vt:lpstr>
      <vt:lpstr>Calibri</vt:lpstr>
      <vt:lpstr>Calibri Light</vt:lpstr>
      <vt:lpstr>Consolas</vt:lpstr>
      <vt:lpstr>Haettenschweiler</vt:lpstr>
      <vt:lpstr>Roboto</vt:lpstr>
      <vt:lpstr>Segoe Semibold</vt:lpstr>
      <vt:lpstr>Segoe UI</vt:lpstr>
      <vt:lpstr>Segoe UI Light</vt:lpstr>
      <vt:lpstr>Segoe UI Semibold</vt:lpstr>
      <vt:lpstr>Segoe UI Semilight</vt:lpstr>
      <vt:lpstr>Segoe UI Symbol</vt:lpstr>
      <vt:lpstr>Times New Roman</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office theme</vt:lpstr>
      <vt:lpstr>https://github.com/marianosz/aspnetcoreworkshopmug</vt:lpstr>
      <vt:lpstr>.NET Core Workshop </vt:lpstr>
      <vt:lpstr>.NET Any developer, any app, any platform</vt:lpstr>
      <vt:lpstr>Exciting times ahead for .NET</vt:lpstr>
      <vt:lpstr>PowerPoint Presentation</vt:lpstr>
      <vt:lpstr>.NET today—the family gets bigger</vt:lpstr>
      <vt:lpstr>.NET today—app models and libraries</vt:lpstr>
      <vt:lpstr>.NET today—reusing code</vt:lpstr>
      <vt:lpstr>.NET tomorrow</vt:lpstr>
      <vt:lpstr>.NET tomorrow—reusing code</vt:lpstr>
      <vt:lpstr>.NET Runtimes</vt:lpstr>
      <vt:lpstr>.NET Core</vt:lpstr>
      <vt:lpstr>.NET Command Line Interface (CLI)</vt:lpstr>
      <vt:lpstr>Running a .NET application</vt:lpstr>
      <vt:lpstr>PowerPoint Presentation</vt:lpstr>
      <vt:lpstr>Installing .NET Core</vt:lpstr>
      <vt:lpstr>Languages</vt:lpstr>
      <vt:lpstr>Development Tools</vt:lpstr>
      <vt:lpstr>Visual Studio Code</vt:lpstr>
      <vt:lpstr>Demo .NET Core en Linux</vt:lpstr>
      <vt:lpstr>ASP.NET CORE</vt:lpstr>
      <vt:lpstr>ASP.NET Core and the modern web</vt:lpstr>
      <vt:lpstr>ASP.NET 4.6 and ASP.NET Core </vt:lpstr>
      <vt:lpstr>ASP.NET in a Nutshell</vt:lpstr>
      <vt:lpstr>ASP.NET Core Stack </vt:lpstr>
      <vt:lpstr>Models, Views, and Controllers</vt:lpstr>
      <vt:lpstr>Middleware</vt:lpstr>
      <vt:lpstr>Web APIs</vt:lpstr>
      <vt:lpstr>Angular App</vt:lpstr>
      <vt:lpstr>Web API Controller</vt:lpstr>
      <vt:lpstr>Demo ASP.NET Core</vt:lpstr>
      <vt:lpstr>Data Access</vt:lpstr>
      <vt:lpstr>Deploy</vt:lpstr>
      <vt:lpstr>Linux VM / Docker on Azure</vt:lpstr>
      <vt:lpstr>Docker</vt:lpstr>
      <vt:lpstr>Software Containers (simplified)</vt:lpstr>
      <vt:lpstr>Native API calls from .NET on Linux</vt:lpstr>
      <vt:lpstr>.NET tomorrow</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707</cp:revision>
  <dcterms:created xsi:type="dcterms:W3CDTF">2012-02-15T23:39:54Z</dcterms:created>
  <dcterms:modified xsi:type="dcterms:W3CDTF">2017-07-17T15:40:14Z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